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sldIdLst>
    <p:sldId id="267" r:id="rId5"/>
    <p:sldId id="295" r:id="rId6"/>
    <p:sldId id="279" r:id="rId7"/>
    <p:sldId id="271" r:id="rId8"/>
    <p:sldId id="285" r:id="rId9"/>
    <p:sldId id="286" r:id="rId10"/>
    <p:sldId id="288" r:id="rId11"/>
    <p:sldId id="290" r:id="rId12"/>
    <p:sldId id="302" r:id="rId13"/>
    <p:sldId id="280" r:id="rId14"/>
    <p:sldId id="281" r:id="rId15"/>
    <p:sldId id="282" r:id="rId16"/>
  </p:sldIdLst>
  <p:sldSz cx="12192000" cy="6858000"/>
  <p:notesSz cx="687546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E62B98-FEE6-E74B-2551-3372DC154186}" name="Francesca Marzullo" initials="FM" userId="S::Francesca.Marzullo@livingstreets.org.uk::30ff084c-1b57-42e3-ae4c-f04756707d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na Cara-Collins" initials="NC" lastIdx="5" clrIdx="0">
    <p:extLst>
      <p:ext uri="{19B8F6BF-5375-455C-9EA6-DF929625EA0E}">
        <p15:presenceInfo xmlns:p15="http://schemas.microsoft.com/office/powerpoint/2012/main" userId="S::nina.cara-collins@livingstreets.org.uk::32cd05e3-20df-4679-99c7-2f331d1350ff" providerId="AD"/>
      </p:ext>
    </p:extLst>
  </p:cmAuthor>
  <p:cmAuthor id="2" name="Jennifer Wiles" initials="JW" lastIdx="7" clrIdx="1">
    <p:extLst>
      <p:ext uri="{19B8F6BF-5375-455C-9EA6-DF929625EA0E}">
        <p15:presenceInfo xmlns:p15="http://schemas.microsoft.com/office/powerpoint/2012/main" userId="S::jennifer.wiles@livingstreets.org.uk::e3d7a296-a7a7-4b3c-97df-4699a3732eb9" providerId="AD"/>
      </p:ext>
    </p:extLst>
  </p:cmAuthor>
  <p:cmAuthor id="3" name="Francesca Marzullo" initials="FM" lastIdx="7" clrIdx="2">
    <p:extLst>
      <p:ext uri="{19B8F6BF-5375-455C-9EA6-DF929625EA0E}">
        <p15:presenceInfo xmlns:p15="http://schemas.microsoft.com/office/powerpoint/2012/main" userId="S::Francesca.Marzullo@livingstreets.org.uk::30ff084c-1b57-42e3-ae4c-f04756707da0" providerId="AD"/>
      </p:ext>
    </p:extLst>
  </p:cmAuthor>
  <p:cmAuthor id="4" name="Rachel Hazell" initials="RH" lastIdx="1" clrIdx="3">
    <p:extLst>
      <p:ext uri="{19B8F6BF-5375-455C-9EA6-DF929625EA0E}">
        <p15:presenceInfo xmlns:p15="http://schemas.microsoft.com/office/powerpoint/2012/main" userId="S::Rachel.Hazell@livingstreets.org.uk::e322d35f-e1b2-418a-8fec-08aa42318db1" providerId="AD"/>
      </p:ext>
    </p:extLst>
  </p:cmAuthor>
  <p:cmAuthor id="5" name="Kelly Theis" initials="KT" lastIdx="2" clrIdx="4">
    <p:extLst>
      <p:ext uri="{19B8F6BF-5375-455C-9EA6-DF929625EA0E}">
        <p15:presenceInfo xmlns:p15="http://schemas.microsoft.com/office/powerpoint/2012/main" userId="S::kelly.theis@livingstreets.org.uk::48240490-1d0a-4610-99ab-0316a48b0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995"/>
    <a:srgbClr val="D1338A"/>
    <a:srgbClr val="FFDC00"/>
    <a:srgbClr val="A7D500"/>
    <a:srgbClr val="FF8F1C"/>
    <a:srgbClr val="F29224"/>
    <a:srgbClr val="F3922A"/>
    <a:srgbClr val="E1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31" autoAdjust="0"/>
  </p:normalViewPr>
  <p:slideViewPr>
    <p:cSldViewPr snapToGrid="0">
      <p:cViewPr varScale="1">
        <p:scale>
          <a:sx n="49" d="100"/>
          <a:sy n="49" d="100"/>
        </p:scale>
        <p:origin x="1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Colebourn" userId="7cffa1a1-14fa-4881-bca0-602d166e67d1" providerId="ADAL" clId="{4BCB76DB-F58E-4FA9-82B9-EA2209F75321}"/>
    <pc:docChg chg="modSld">
      <pc:chgData name="Hannah Colebourn" userId="7cffa1a1-14fa-4881-bca0-602d166e67d1" providerId="ADAL" clId="{4BCB76DB-F58E-4FA9-82B9-EA2209F75321}" dt="2024-08-12T13:30:12.341" v="4" actId="20577"/>
      <pc:docMkLst>
        <pc:docMk/>
      </pc:docMkLst>
      <pc:sldChg chg="modNotesTx">
        <pc:chgData name="Hannah Colebourn" userId="7cffa1a1-14fa-4881-bca0-602d166e67d1" providerId="ADAL" clId="{4BCB76DB-F58E-4FA9-82B9-EA2209F75321}" dt="2024-08-12T13:30:02.387" v="3" actId="20577"/>
        <pc:sldMkLst>
          <pc:docMk/>
          <pc:sldMk cId="1066646856" sldId="279"/>
        </pc:sldMkLst>
      </pc:sldChg>
      <pc:sldChg chg="modNotesTx">
        <pc:chgData name="Hannah Colebourn" userId="7cffa1a1-14fa-4881-bca0-602d166e67d1" providerId="ADAL" clId="{4BCB76DB-F58E-4FA9-82B9-EA2209F75321}" dt="2024-08-12T13:29:57.398" v="2" actId="20577"/>
        <pc:sldMkLst>
          <pc:docMk/>
          <pc:sldMk cId="750724485" sldId="285"/>
        </pc:sldMkLst>
      </pc:sldChg>
      <pc:sldChg chg="modNotesTx">
        <pc:chgData name="Hannah Colebourn" userId="7cffa1a1-14fa-4881-bca0-602d166e67d1" providerId="ADAL" clId="{4BCB76DB-F58E-4FA9-82B9-EA2209F75321}" dt="2024-08-12T13:30:12.341" v="4" actId="20577"/>
        <pc:sldMkLst>
          <pc:docMk/>
          <pc:sldMk cId="1933749517" sldId="286"/>
        </pc:sldMkLst>
      </pc:sldChg>
    </pc:docChg>
  </pc:docChgLst>
  <pc:docChgLst>
    <pc:chgData name="Sarah Lamey" userId="bf7333e9-8615-452b-816b-6983b462d326" providerId="ADAL" clId="{762B23AF-FCC9-4D9F-8694-51B5D38BEB48}"/>
    <pc:docChg chg="custSel modSld">
      <pc:chgData name="Sarah Lamey" userId="bf7333e9-8615-452b-816b-6983b462d326" providerId="ADAL" clId="{762B23AF-FCC9-4D9F-8694-51B5D38BEB48}" dt="2024-08-13T10:15:35.448" v="1" actId="1076"/>
      <pc:docMkLst>
        <pc:docMk/>
      </pc:docMkLst>
      <pc:sldChg chg="modSp mod">
        <pc:chgData name="Sarah Lamey" userId="bf7333e9-8615-452b-816b-6983b462d326" providerId="ADAL" clId="{762B23AF-FCC9-4D9F-8694-51B5D38BEB48}" dt="2024-08-13T10:15:35.448" v="1" actId="1076"/>
        <pc:sldMkLst>
          <pc:docMk/>
          <pc:sldMk cId="696930113" sldId="295"/>
        </pc:sldMkLst>
        <pc:spChg chg="mod">
          <ac:chgData name="Sarah Lamey" userId="bf7333e9-8615-452b-816b-6983b462d326" providerId="ADAL" clId="{762B23AF-FCC9-4D9F-8694-51B5D38BEB48}" dt="2024-08-09T15:41:58.249" v="0" actId="33524"/>
          <ac:spMkLst>
            <pc:docMk/>
            <pc:sldMk cId="696930113" sldId="295"/>
            <ac:spMk id="3" creationId="{73613EDD-4CC6-46B2-9234-714DCCF25AAA}"/>
          </ac:spMkLst>
        </pc:spChg>
        <pc:spChg chg="mod">
          <ac:chgData name="Sarah Lamey" userId="bf7333e9-8615-452b-816b-6983b462d326" providerId="ADAL" clId="{762B23AF-FCC9-4D9F-8694-51B5D38BEB48}" dt="2024-08-13T10:15:35.448" v="1" actId="1076"/>
          <ac:spMkLst>
            <pc:docMk/>
            <pc:sldMk cId="696930113" sldId="295"/>
            <ac:spMk id="32" creationId="{D4AA851C-5E78-8E70-92FE-FA2FC2A72F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069BF619-3591-4B39-B061-27533015A16F}" type="datetimeFigureOut">
              <a:rPr lang="en-GB" smtClean="0"/>
              <a:t>13/08/2024</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BE9CC8A5-46B7-4454-8F18-F4CD877A2BAA}" type="slidenum">
              <a:rPr lang="en-GB" smtClean="0"/>
              <a:t>‹#›</a:t>
            </a:fld>
            <a:endParaRPr lang="en-GB"/>
          </a:p>
        </p:txBody>
      </p:sp>
    </p:spTree>
    <p:extLst>
      <p:ext uri="{BB962C8B-B14F-4D97-AF65-F5344CB8AC3E}">
        <p14:creationId xmlns:p14="http://schemas.microsoft.com/office/powerpoint/2010/main" val="24032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a:t>
            </a:fld>
            <a:endParaRPr lang="en-GB"/>
          </a:p>
        </p:txBody>
      </p:sp>
    </p:spTree>
    <p:extLst>
      <p:ext uri="{BB962C8B-B14F-4D97-AF65-F5344CB8AC3E}">
        <p14:creationId xmlns:p14="http://schemas.microsoft.com/office/powerpoint/2010/main" val="284079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10</a:t>
            </a:fld>
            <a:endParaRPr lang="en-GB"/>
          </a:p>
        </p:txBody>
      </p:sp>
    </p:spTree>
    <p:extLst>
      <p:ext uri="{BB962C8B-B14F-4D97-AF65-F5344CB8AC3E}">
        <p14:creationId xmlns:p14="http://schemas.microsoft.com/office/powerpoint/2010/main" val="211424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a:latin typeface="Calibri" panose="020F0502020204030204" pitchFamily="34" charset="0"/>
                <a:ea typeface="Times New Roman" panose="02020603050405020304" pitchFamily="18" charset="0"/>
              </a:rPr>
              <a:t>Suggested script: </a:t>
            </a:r>
          </a:p>
          <a:p>
            <a:pPr fontAlgn="base"/>
            <a:r>
              <a:rPr lang="en-US" sz="1300">
                <a:latin typeface="Calibri" panose="020F0502020204030204" pitchFamily="34" charset="0"/>
                <a:ea typeface="Times New Roman" panose="02020603050405020304" pitchFamily="18" charset="0"/>
              </a:rPr>
              <a:t>[All that remains to be said it to try to remember all those great reasons you came up with for walking during the quiz. I can guarantee the more you walk, scoot or cycle to school -  it will brighten up your day and those around you. </a:t>
            </a:r>
            <a:endParaRPr lang="en-GB" sz="1300">
              <a:latin typeface="Times New Roman" panose="02020603050405020304" pitchFamily="18" charset="0"/>
              <a:ea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a:t>
            </a:r>
            <a:endParaRPr lang="en-GB" sz="1300">
              <a:latin typeface="Times New Roman" panose="02020603050405020304" pitchFamily="18" charset="0"/>
              <a:ea typeface="Times New Roman" panose="02020603050405020304" pitchFamily="18" charset="0"/>
            </a:endParaRPr>
          </a:p>
          <a:p>
            <a:pPr fontAlgn="base">
              <a:lnSpc>
                <a:spcPct val="107000"/>
              </a:lnSpc>
              <a:spcAft>
                <a:spcPts val="844"/>
              </a:spcAft>
            </a:pPr>
            <a:r>
              <a:rPr lang="en-GB" sz="1300">
                <a:latin typeface="Calibri" panose="020F0502020204030204" pitchFamily="34" charset="0"/>
                <a:ea typeface="Calibri" panose="020F0502020204030204" pitchFamily="34" charset="0"/>
                <a:cs typeface="Calibri" panose="020F0502020204030204" pitchFamily="34" charset="0"/>
              </a:rPr>
              <a:t>​</a:t>
            </a:r>
            <a:r>
              <a:rPr lang="en-GB" sz="1300">
                <a:solidFill>
                  <a:srgbClr val="000000"/>
                </a:solidFill>
                <a:latin typeface="Calibri" panose="020F0502020204030204" pitchFamily="34" charset="0"/>
                <a:ea typeface="Times New Roman" panose="02020603050405020304" pitchFamily="18" charset="0"/>
                <a:cs typeface="Calibri" panose="020F0502020204030204" pitchFamily="34" charset="0"/>
              </a:rPr>
              <a:t> You are now ready to start your challenge.</a:t>
            </a:r>
            <a:endParaRPr lang="en-GB" sz="1300">
              <a:latin typeface="Calibri" panose="020F0502020204030204" pitchFamily="34" charset="0"/>
              <a:ea typeface="Calibri" panose="020F0502020204030204" pitchFamily="34" charset="0"/>
              <a:cs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 </a:t>
            </a:r>
            <a:endParaRPr lang="en-GB" sz="1300">
              <a:latin typeface="Times New Roman" panose="02020603050405020304" pitchFamily="18" charset="0"/>
              <a:ea typeface="Times New Roman" panose="02020603050405020304" pitchFamily="18" charset="0"/>
            </a:endParaRPr>
          </a:p>
          <a:p>
            <a:pPr fontAlgn="base"/>
            <a:r>
              <a:rPr lang="en-GB" sz="1300">
                <a:solidFill>
                  <a:srgbClr val="000000"/>
                </a:solidFill>
                <a:latin typeface="Calibri" panose="020F0502020204030204" pitchFamily="34" charset="0"/>
                <a:ea typeface="Times New Roman" panose="02020603050405020304" pitchFamily="18" charset="0"/>
              </a:rPr>
              <a:t>Good luck and I hope you enjoy being active and earning lots of badges.]</a:t>
            </a:r>
            <a:endParaRPr lang="en-GB" sz="1300">
              <a:latin typeface="Times New Roman" panose="02020603050405020304" pitchFamily="18" charset="0"/>
              <a:ea typeface="Times New Roman" panose="02020603050405020304" pitchFamily="18" charset="0"/>
            </a:endParaRP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11</a:t>
            </a:fld>
            <a:endParaRPr lang="en-GB"/>
          </a:p>
        </p:txBody>
      </p:sp>
    </p:spTree>
    <p:extLst>
      <p:ext uri="{BB962C8B-B14F-4D97-AF65-F5344CB8AC3E}">
        <p14:creationId xmlns:p14="http://schemas.microsoft.com/office/powerpoint/2010/main" val="251658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12</a:t>
            </a:fld>
            <a:endParaRPr lang="en-GB"/>
          </a:p>
        </p:txBody>
      </p:sp>
    </p:spTree>
    <p:extLst>
      <p:ext uri="{BB962C8B-B14F-4D97-AF65-F5344CB8AC3E}">
        <p14:creationId xmlns:p14="http://schemas.microsoft.com/office/powerpoint/2010/main" val="389304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Suggested script: </a:t>
            </a:r>
          </a:p>
          <a:p>
            <a:pPr fontAlgn="base"/>
            <a:r>
              <a:rPr lang="en-GB" sz="1200">
                <a:solidFill>
                  <a:srgbClr val="000000"/>
                </a:solidFill>
                <a:effectLst/>
                <a:latin typeface="Calibri" panose="020F0502020204030204" pitchFamily="34" charset="0"/>
                <a:ea typeface="Times New Roman" panose="02020603050405020304" pitchFamily="18" charset="0"/>
              </a:rPr>
              <a:t>[Hello, my name is XXXX and I work for Living Streets, the UK charity for everyday walking.</a:t>
            </a:r>
            <a:r>
              <a:rPr lang="en-US" sz="12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p>
            <a:pPr fontAlgn="base"/>
            <a:r>
              <a:rPr lang="en-GB" sz="1200">
                <a:solidFill>
                  <a:srgbClr val="000000"/>
                </a:solidFill>
                <a:effectLst/>
                <a:latin typeface="Calibri" panose="020F0502020204030204" pitchFamily="34" charset="0"/>
                <a:ea typeface="Times New Roman" panose="02020603050405020304" pitchFamily="18" charset="0"/>
              </a:rPr>
              <a:t>I’m here today to tell you about WOW – the walk to school challenge.  It’s about earning badges if you walk or wheel, scoot or cycle or do Park and Stride to school. And these are the great badges you can collect.</a:t>
            </a:r>
            <a:endParaRPr lang="en-GB" sz="1200">
              <a:effectLst/>
              <a:latin typeface="Times New Roman" panose="02020603050405020304" pitchFamily="18" charset="0"/>
              <a:ea typeface="Times New Roman" panose="02020603050405020304" pitchFamily="18" charset="0"/>
            </a:endParaRPr>
          </a:p>
          <a:p>
            <a:pPr fontAlgn="base"/>
            <a:r>
              <a:rPr lang="en-GB" sz="1200">
                <a:effectLst/>
                <a:latin typeface="Calibri" panose="020F0502020204030204" pitchFamily="34" charset="0"/>
                <a:ea typeface="Times New Roman" panose="02020603050405020304" pitchFamily="18" charset="0"/>
              </a:rPr>
              <a:t>​Put your hands up if you are up for a challenge!</a:t>
            </a:r>
            <a:endParaRPr lang="en-GB" sz="1200">
              <a:effectLst/>
              <a:latin typeface="Times New Roman" panose="02020603050405020304" pitchFamily="18" charset="0"/>
              <a:ea typeface="Times New Roman" panose="02020603050405020304" pitchFamily="18" charset="0"/>
            </a:endParaRPr>
          </a:p>
          <a:p>
            <a:pPr fontAlgn="base"/>
            <a:r>
              <a:rPr lang="en-GB" sz="1200">
                <a:effectLst/>
                <a:latin typeface="Calibri" panose="020F0502020204030204" pitchFamily="34" charset="0"/>
                <a:ea typeface="Times New Roman" panose="02020603050405020304" pitchFamily="18" charset="0"/>
              </a:rPr>
              <a:t>Great, put them down.</a:t>
            </a:r>
            <a:endParaRPr lang="en-GB" sz="1200">
              <a:effectLst/>
              <a:latin typeface="Times New Roman" panose="02020603050405020304" pitchFamily="18" charset="0"/>
              <a:ea typeface="Times New Roman" panose="02020603050405020304" pitchFamily="18" charset="0"/>
            </a:endParaRPr>
          </a:p>
          <a:p>
            <a:pPr fontAlgn="base"/>
            <a:endParaRPr lang="en-GB" sz="1200">
              <a:effectLst/>
              <a:latin typeface="Calibri"/>
              <a:ea typeface="Times New Roman" panose="02020603050405020304" pitchFamily="18" charset="0"/>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CC8A5-46B7-4454-8F18-F4CD877A2B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9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300" dirty="0">
                <a:solidFill>
                  <a:srgbClr val="000000"/>
                </a:solidFill>
                <a:latin typeface="Calibri" panose="020F0502020204030204" pitchFamily="34" charset="0"/>
                <a:ea typeface="Times New Roman" panose="02020603050405020304" pitchFamily="18" charset="0"/>
              </a:rPr>
              <a:t>Suggested script: </a:t>
            </a:r>
          </a:p>
          <a:p>
            <a:pPr fontAlgn="base"/>
            <a:r>
              <a:rPr lang="en-GB" sz="1300" dirty="0">
                <a:solidFill>
                  <a:srgbClr val="000000"/>
                </a:solidFill>
                <a:latin typeface="Calibri" panose="020F0502020204030204" pitchFamily="34" charset="0"/>
                <a:ea typeface="Times New Roman" panose="02020603050405020304" pitchFamily="18" charset="0"/>
              </a:rPr>
              <a:t>[You are now going to see a short video all about WOW, and what you need to do to take part.</a:t>
            </a:r>
            <a:r>
              <a:rPr lang="en-US" sz="1300" dirty="0">
                <a:latin typeface="Calibri" panose="020F0502020204030204" pitchFamily="34" charset="0"/>
                <a:ea typeface="Times New Roman" panose="02020603050405020304" pitchFamily="18" charset="0"/>
              </a:rPr>
              <a:t>​</a:t>
            </a:r>
            <a:endParaRPr lang="en-GB" sz="1300" dirty="0">
              <a:latin typeface="Times New Roman" panose="02020603050405020304" pitchFamily="18" charset="0"/>
              <a:ea typeface="Times New Roman" panose="02020603050405020304" pitchFamily="18" charset="0"/>
            </a:endParaRPr>
          </a:p>
          <a:p>
            <a:pPr fontAlgn="base"/>
            <a:r>
              <a:rPr lang="en-GB" sz="1300" dirty="0">
                <a:latin typeface="Calibri" panose="020F0502020204030204" pitchFamily="34" charset="0"/>
                <a:ea typeface="Times New Roman" panose="02020603050405020304" pitchFamily="18" charset="0"/>
              </a:rPr>
              <a:t>​</a:t>
            </a:r>
            <a:endParaRPr lang="en-GB" sz="1300" dirty="0">
              <a:latin typeface="Times New Roman" panose="02020603050405020304" pitchFamily="18" charset="0"/>
              <a:ea typeface="Times New Roman" panose="02020603050405020304" pitchFamily="18" charset="0"/>
            </a:endParaRPr>
          </a:p>
          <a:p>
            <a:pPr fontAlgn="base"/>
            <a:r>
              <a:rPr lang="en-GB" sz="1300" dirty="0">
                <a:solidFill>
                  <a:srgbClr val="000000"/>
                </a:solidFill>
                <a:latin typeface="Calibri" panose="020F0502020204030204" pitchFamily="34" charset="0"/>
                <a:ea typeface="Times New Roman" panose="02020603050405020304" pitchFamily="18" charset="0"/>
              </a:rPr>
              <a:t>In this video you will hear the words Park and Stride.  </a:t>
            </a:r>
            <a:r>
              <a:rPr lang="en-GB" b="0" i="0" dirty="0">
                <a:solidFill>
                  <a:srgbClr val="000000"/>
                </a:solidFill>
                <a:effectLst/>
                <a:latin typeface="Swiss721BT-Roman"/>
              </a:rPr>
              <a:t>Park and Stride is a simple idea for families who live far away, and means they can still enjoy the benefits of walking to school. To Park and Stride, you just need to park the car </a:t>
            </a:r>
            <a:r>
              <a:rPr lang="en-GB" sz="1300" dirty="0">
                <a:solidFill>
                  <a:srgbClr val="000000"/>
                </a:solidFill>
                <a:latin typeface="Calibri" panose="020F0502020204030204" pitchFamily="34" charset="0"/>
                <a:ea typeface="Times New Roman" panose="02020603050405020304" pitchFamily="18" charset="0"/>
              </a:rPr>
              <a:t>10 minutes away from the school gates and walk the remaining distance.  There may be a place close to your school which can be set up as a formal Park and Stride location.</a:t>
            </a:r>
            <a:r>
              <a:rPr lang="en-US" sz="1300" dirty="0">
                <a:latin typeface="Calibri" panose="020F0502020204030204" pitchFamily="34" charset="0"/>
                <a:ea typeface="Times New Roman" panose="02020603050405020304" pitchFamily="18" charset="0"/>
              </a:rPr>
              <a:t>​ We have resources on our website to help you do this. This is a great way to keep all school traffic away from the school gates, making it safer and cleaner for you all.</a:t>
            </a:r>
            <a:endParaRPr lang="en-GB" sz="1300" dirty="0">
              <a:latin typeface="Times New Roman" panose="02020603050405020304" pitchFamily="18" charset="0"/>
              <a:ea typeface="Times New Roman" panose="02020603050405020304" pitchFamily="18" charset="0"/>
            </a:endParaRPr>
          </a:p>
          <a:p>
            <a:pPr fontAlgn="base"/>
            <a:r>
              <a:rPr lang="en-GB" sz="1300" dirty="0">
                <a:latin typeface="Calibri" panose="020F0502020204030204" pitchFamily="34" charset="0"/>
                <a:ea typeface="Times New Roman" panose="02020603050405020304" pitchFamily="18" charset="0"/>
              </a:rPr>
              <a:t>​</a:t>
            </a:r>
            <a:endParaRPr lang="en-GB" sz="1300" dirty="0">
              <a:latin typeface="Times New Roman" panose="02020603050405020304" pitchFamily="18" charset="0"/>
              <a:ea typeface="Times New Roman" panose="02020603050405020304" pitchFamily="18" charset="0"/>
            </a:endParaRPr>
          </a:p>
          <a:p>
            <a:pPr fontAlgn="base"/>
            <a:r>
              <a:rPr lang="en-GB" sz="1300" dirty="0">
                <a:solidFill>
                  <a:srgbClr val="000000"/>
                </a:solidFill>
                <a:latin typeface="Calibri" panose="020F0502020204030204" pitchFamily="34" charset="0"/>
                <a:ea typeface="Times New Roman" panose="02020603050405020304" pitchFamily="18" charset="0"/>
              </a:rPr>
              <a:t>Enjoy the video.</a:t>
            </a:r>
            <a:r>
              <a:rPr lang="en-US" sz="1300" dirty="0">
                <a:solidFill>
                  <a:srgbClr val="000000"/>
                </a:solidFill>
                <a:latin typeface="Calibri" panose="020F0502020204030204" pitchFamily="34" charset="0"/>
                <a:ea typeface="Times New Roman" panose="02020603050405020304" pitchFamily="18" charset="0"/>
              </a:rPr>
              <a:t> And listen carefully because there is a quiz coming up.]</a:t>
            </a:r>
            <a:endParaRPr lang="en-GB" sz="1300" dirty="0">
              <a:latin typeface="Times New Roman" panose="02020603050405020304" pitchFamily="18" charset="0"/>
              <a:ea typeface="Times New Roman" panose="02020603050405020304" pitchFamily="18" charset="0"/>
            </a:endParaRPr>
          </a:p>
          <a:p>
            <a:endParaRPr lang="en-GB" dirty="0">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3</a:t>
            </a:fld>
            <a:endParaRPr lang="en-GB"/>
          </a:p>
        </p:txBody>
      </p:sp>
    </p:spTree>
    <p:extLst>
      <p:ext uri="{BB962C8B-B14F-4D97-AF65-F5344CB8AC3E}">
        <p14:creationId xmlns:p14="http://schemas.microsoft.com/office/powerpoint/2010/main" val="132784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4</a:t>
            </a:fld>
            <a:endParaRPr lang="en-GB"/>
          </a:p>
        </p:txBody>
      </p:sp>
    </p:spTree>
    <p:extLst>
      <p:ext uri="{BB962C8B-B14F-4D97-AF65-F5344CB8AC3E}">
        <p14:creationId xmlns:p14="http://schemas.microsoft.com/office/powerpoint/2010/main" val="418226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Suggested script: </a:t>
            </a:r>
          </a:p>
          <a:p>
            <a:endParaRPr lang="en-US" dirty="0">
              <a:cs typeface="Calibri"/>
            </a:endParaRPr>
          </a:p>
          <a:p>
            <a:r>
              <a:rPr lang="en-US" b="1" dirty="0">
                <a:cs typeface="Calibri"/>
              </a:rPr>
              <a:t>NB If the school is set up – you could show them their account and they will see their names instead of slide 5-8</a:t>
            </a:r>
          </a:p>
          <a:p>
            <a:endParaRPr lang="en-US" b="1" dirty="0">
              <a:cs typeface="Calibri"/>
            </a:endParaRPr>
          </a:p>
          <a:p>
            <a:r>
              <a:rPr lang="en-US" dirty="0">
                <a:cs typeface="Calibri"/>
              </a:rPr>
              <a:t>[As we’ve learned from the video, the Travel Tracker is the place you will go onto everyday to record your trips to school. Your teacher or a pupil WOW Ambassador will log into your Travel Tracker Account using your 3 word access code. They will then select your class and come to a page like this.  You can access Travel Tracker and log journeys on the IWB, an </a:t>
            </a:r>
            <a:r>
              <a:rPr lang="en-US" dirty="0" err="1">
                <a:cs typeface="Calibri"/>
              </a:rPr>
              <a:t>ipad</a:t>
            </a:r>
            <a:r>
              <a:rPr lang="en-US" dirty="0">
                <a:cs typeface="Calibri"/>
              </a:rPr>
              <a:t> or a computer, whichever your teacher thinks is easiest for the class.</a:t>
            </a:r>
          </a:p>
          <a:p>
            <a:r>
              <a:rPr lang="en-US" dirty="0">
                <a:cs typeface="Calibri"/>
              </a:rPr>
              <a:t>There are few things to point out.</a:t>
            </a:r>
          </a:p>
          <a:p>
            <a:r>
              <a:rPr lang="en-US" dirty="0">
                <a:cs typeface="Calibri"/>
              </a:rPr>
              <a:t>Can you spot the badge on the right-hand side? This will tell you which badge to you trying to earn each month. </a:t>
            </a:r>
          </a:p>
          <a:p>
            <a:r>
              <a:rPr lang="en-US" dirty="0">
                <a:cs typeface="Calibri"/>
              </a:rPr>
              <a:t>There is a calendar at the top left to show you are logging your journey for today. If you have missed a day, you can use this to go back and log the journeys you missed. We suggest you log your journeys daily as this makes it more accurate, and always check the calendar is set on the correct date before logging.</a:t>
            </a:r>
          </a:p>
          <a:p>
            <a:r>
              <a:rPr lang="en-US" dirty="0">
                <a:cs typeface="Calibri"/>
              </a:rPr>
              <a:t>Below you can see lots of circles with white pictures inside.  You will have a picture, and there is one for each of your classmates. Just above them there is an option to log your journeys individually or as a batch. </a:t>
            </a:r>
          </a:p>
          <a:p>
            <a:r>
              <a:rPr lang="en-US" dirty="0">
                <a:cs typeface="Calibri"/>
              </a:rPr>
              <a:t>If you are doing it individually, simply select your picture. This will take you to the next page. Click on to see the next slide]</a:t>
            </a:r>
          </a:p>
          <a:p>
            <a:endParaRPr lang="en-US" dirty="0">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5</a:t>
            </a:fld>
            <a:endParaRPr lang="en-GB"/>
          </a:p>
        </p:txBody>
      </p:sp>
    </p:spTree>
    <p:extLst>
      <p:ext uri="{BB962C8B-B14F-4D97-AF65-F5344CB8AC3E}">
        <p14:creationId xmlns:p14="http://schemas.microsoft.com/office/powerpoint/2010/main" val="346648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a:p>
            <a:pPr>
              <a:defRPr/>
            </a:pPr>
            <a:r>
              <a:rPr lang="en-US" dirty="0">
                <a:cs typeface="Calibri"/>
              </a:rPr>
              <a:t>Suggested script:</a:t>
            </a:r>
          </a:p>
          <a:p>
            <a:endParaRPr lang="en-US" dirty="0">
              <a:cs typeface="Calibri"/>
            </a:endParaRPr>
          </a:p>
          <a:p>
            <a:r>
              <a:rPr lang="en-US">
                <a:cs typeface="Calibri"/>
              </a:rPr>
              <a:t>[Once you select your icon you will be brought to this page, where you record how you came to school. </a:t>
            </a:r>
            <a:r>
              <a:rPr lang="en-US" dirty="0">
                <a:cs typeface="Calibri"/>
              </a:rPr>
              <a:t>Select the one that best suits you. If you selected the wrong picture by mistake, just click on the cross to go back. </a:t>
            </a:r>
          </a:p>
          <a:p>
            <a:r>
              <a:rPr lang="en-US" dirty="0">
                <a:cs typeface="Calibri"/>
              </a:rPr>
              <a:t>If you are recording someone who is not at school today, select absent. This is really important as it will give them a fair chance of earning a badge like everyone else. The next slide explains the batch recording option instead of individual recording.]</a:t>
            </a:r>
          </a:p>
          <a:p>
            <a:pPr>
              <a:defRPr/>
            </a:pPr>
            <a:endParaRPr lang="en-US" dirty="0"/>
          </a:p>
        </p:txBody>
      </p:sp>
      <p:sp>
        <p:nvSpPr>
          <p:cNvPr id="4" name="Slide Number Placeholder 3"/>
          <p:cNvSpPr>
            <a:spLocks noGrp="1"/>
          </p:cNvSpPr>
          <p:nvPr>
            <p:ph type="sldNum" sz="quarter" idx="5"/>
          </p:nvPr>
        </p:nvSpPr>
        <p:spPr/>
        <p:txBody>
          <a:bodyPr/>
          <a:lstStyle/>
          <a:p>
            <a:fld id="{BE9CC8A5-46B7-4454-8F18-F4CD877A2BAA}" type="slidenum">
              <a:rPr lang="en-GB" smtClean="0"/>
              <a:t>6</a:t>
            </a:fld>
            <a:endParaRPr lang="en-GB"/>
          </a:p>
        </p:txBody>
      </p:sp>
    </p:spTree>
    <p:extLst>
      <p:ext uri="{BB962C8B-B14F-4D97-AF65-F5344CB8AC3E}">
        <p14:creationId xmlns:p14="http://schemas.microsoft.com/office/powerpoint/2010/main" val="155053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Opportunity to show the batch entry feature here and explain it as an alternative to individual entry for speed allowing one person to take control for the whole class. </a:t>
            </a:r>
          </a:p>
          <a:p>
            <a:endParaRPr lang="en-US">
              <a:cs typeface="Calibri"/>
            </a:endParaRPr>
          </a:p>
          <a:p>
            <a:endParaRPr lang="en-US">
              <a:cs typeface="Calibri"/>
            </a:endParaRPr>
          </a:p>
          <a:p>
            <a:r>
              <a:rPr lang="en-US">
                <a:cs typeface="Calibri"/>
              </a:rPr>
              <a:t>Suggested script: </a:t>
            </a:r>
          </a:p>
          <a:p>
            <a:pPr defTabSz="964418">
              <a:defRPr/>
            </a:pPr>
            <a:r>
              <a:rPr lang="en-US">
                <a:cs typeface="Calibri"/>
              </a:rPr>
              <a:t>[This option allows the teacher or a pupil to record journeys for the whole class. Select the type of transport, for example ‘who walked/wheeled the whole journey to school?’ all those with their hands up can be selected. Go through each type of transport until everyone’s journey has been recorded. The next slide shows how you can see which classes and schools are recording and making the most active journeys.</a:t>
            </a:r>
          </a:p>
        </p:txBody>
      </p:sp>
      <p:sp>
        <p:nvSpPr>
          <p:cNvPr id="4" name="Slide Number Placeholder 3"/>
          <p:cNvSpPr>
            <a:spLocks noGrp="1"/>
          </p:cNvSpPr>
          <p:nvPr>
            <p:ph type="sldNum" sz="quarter" idx="5"/>
          </p:nvPr>
        </p:nvSpPr>
        <p:spPr/>
        <p:txBody>
          <a:bodyPr/>
          <a:lstStyle/>
          <a:p>
            <a:fld id="{BE9CC8A5-46B7-4454-8F18-F4CD877A2BAA}" type="slidenum">
              <a:rPr lang="en-GB" smtClean="0"/>
              <a:t>7</a:t>
            </a:fld>
            <a:endParaRPr lang="en-GB"/>
          </a:p>
        </p:txBody>
      </p:sp>
    </p:spTree>
    <p:extLst>
      <p:ext uri="{BB962C8B-B14F-4D97-AF65-F5344CB8AC3E}">
        <p14:creationId xmlns:p14="http://schemas.microsoft.com/office/powerpoint/2010/main" val="232071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Suggested script: </a:t>
            </a:r>
          </a:p>
          <a:p>
            <a:pPr defTabSz="964418">
              <a:defRPr/>
            </a:pPr>
            <a:r>
              <a:rPr lang="en-US">
                <a:cs typeface="Calibri"/>
              </a:rPr>
              <a:t>[This is a great way to get some healthy competition going; between classes, but also between schools in the local area or nationally! You can access the leaderboard page by clicking on the Dashboard tab back on the main page. Here you can select the ‘class tab’ to see the class of the month or select the ‘school tab’ to see your school’s position on the local or national leaderboard. We have a selection of editable certificates that you teacher or WOW Ambassadors can award to the top classes or to the whole school during assemblies! Those who love </a:t>
            </a:r>
            <a:r>
              <a:rPr lang="en-US" err="1">
                <a:cs typeface="Calibri"/>
              </a:rPr>
              <a:t>maths</a:t>
            </a:r>
            <a:r>
              <a:rPr lang="en-US">
                <a:cs typeface="Calibri"/>
              </a:rPr>
              <a:t>, can work out how far ahead they are or what they need to do to pickup the pace. You </a:t>
            </a:r>
            <a:r>
              <a:rPr lang="en-GB" b="0" i="0">
                <a:effectLst/>
                <a:latin typeface="Segoe UI" panose="020B0502040204020203" pitchFamily="34" charset="0"/>
              </a:rPr>
              <a:t>teacher can even check how well you are doing compared to other schools.]</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8</a:t>
            </a:fld>
            <a:endParaRPr lang="en-GB"/>
          </a:p>
        </p:txBody>
      </p:sp>
    </p:spTree>
    <p:extLst>
      <p:ext uri="{BB962C8B-B14F-4D97-AF65-F5344CB8AC3E}">
        <p14:creationId xmlns:p14="http://schemas.microsoft.com/office/powerpoint/2010/main" val="105085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moment you’ve been waiting for……the badges! This year’s theme is Walk with Imagination, each badge shows a different way you could walk to school; from soaring through the skies like an eagle, to exploring the depths of the ocean! All of the badges have been designed by children who took part in the WOW challenge last year. Now, have a look and decide which is your </a:t>
            </a:r>
            <a:r>
              <a:rPr lang="en-US" dirty="0" err="1"/>
              <a:t>favourite</a:t>
            </a:r>
            <a:r>
              <a:rPr lang="en-US"/>
              <a:t>. In a moment, your teacher can call out each badge by month, then put your hand up when it’s your </a:t>
            </a:r>
            <a:r>
              <a:rPr lang="en-US" dirty="0" err="1"/>
              <a:t>favourite</a:t>
            </a:r>
            <a:r>
              <a:rPr lang="en-US" dirty="0"/>
              <a:t>. Remember to put your hand up just once, and put it straight up and straight down so you don’t bash the person next to you! </a:t>
            </a:r>
          </a:p>
          <a:p>
            <a:endParaRPr lang="en-US" dirty="0"/>
          </a:p>
          <a:p>
            <a:endParaRPr lang="en-US" dirty="0"/>
          </a:p>
        </p:txBody>
      </p:sp>
      <p:sp>
        <p:nvSpPr>
          <p:cNvPr id="4" name="Slide Number Placeholder 3"/>
          <p:cNvSpPr>
            <a:spLocks noGrp="1"/>
          </p:cNvSpPr>
          <p:nvPr>
            <p:ph type="sldNum" sz="quarter" idx="5"/>
          </p:nvPr>
        </p:nvSpPr>
        <p:spPr/>
        <p:txBody>
          <a:bodyPr/>
          <a:lstStyle/>
          <a:p>
            <a:fld id="{BE9CC8A5-46B7-4454-8F18-F4CD877A2BAA}" type="slidenum">
              <a:rPr lang="en-GB" smtClean="0"/>
              <a:t>9</a:t>
            </a:fld>
            <a:endParaRPr lang="en-GB"/>
          </a:p>
        </p:txBody>
      </p:sp>
    </p:spTree>
    <p:extLst>
      <p:ext uri="{BB962C8B-B14F-4D97-AF65-F5344CB8AC3E}">
        <p14:creationId xmlns:p14="http://schemas.microsoft.com/office/powerpoint/2010/main" val="107119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494B3-9D20-47EE-AA40-37274A6C7702}" type="datetimeFigureOut">
              <a:rPr lang="en-GB" smtClean="0"/>
              <a:t>13/08/2024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7792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13/08/2024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7761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13/08/2024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81855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13/08/2024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43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8494B3-9D20-47EE-AA40-37274A6C7702}" type="datetimeFigureOut">
              <a:rPr lang="en-GB" smtClean="0"/>
              <a:t>13/08/2024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7776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494B3-9D20-47EE-AA40-37274A6C7702}" type="datetimeFigureOut">
              <a:rPr lang="en-GB" smtClean="0"/>
              <a:t>13/08/2024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0906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494B3-9D20-47EE-AA40-37274A6C7702}" type="datetimeFigureOut">
              <a:rPr lang="en-GB" smtClean="0"/>
              <a:t>13/08/2024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67164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494B3-9D20-47EE-AA40-37274A6C7702}" type="datetimeFigureOut">
              <a:rPr lang="en-GB" smtClean="0"/>
              <a:t>13/08/2024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22639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494B3-9D20-47EE-AA40-37274A6C7702}" type="datetimeFigureOut">
              <a:rPr lang="en-GB" smtClean="0"/>
              <a:t>13/08/2024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04896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13/08/2024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24608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13/08/2024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025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494B3-9D20-47EE-AA40-37274A6C7702}" type="datetimeFigureOut">
              <a:rPr lang="en-GB" smtClean="0"/>
              <a:t>13/08/2024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4B839-929A-4949-B092-D0714C847506}" type="slidenum">
              <a:rPr lang="en-GB" smtClean="0"/>
              <a:t>‹#›</a:t>
            </a:fld>
            <a:endParaRPr lang="en-GB"/>
          </a:p>
        </p:txBody>
      </p:sp>
    </p:spTree>
    <p:extLst>
      <p:ext uri="{BB962C8B-B14F-4D97-AF65-F5344CB8AC3E}">
        <p14:creationId xmlns:p14="http://schemas.microsoft.com/office/powerpoint/2010/main" val="71258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10" Type="http://schemas.microsoft.com/office/2007/relationships/hdphoto" Target="../media/hdphoto1.wdp"/><Relationship Id="rId4" Type="http://schemas.openxmlformats.org/officeDocument/2006/relationships/notesSlide" Target="../notesSlides/notesSlide10.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hyperlink" Target="https://www.traveltracker.org.uk/"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notesSlide" Target="../notesSlides/notesSlide11.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traveltracker.org.uk/" TargetMode="External"/><Relationship Id="rId5" Type="http://schemas.openxmlformats.org/officeDocument/2006/relationships/hyperlink" Target="http://www.livingstreets.org.uk/wowlaunch" TargetMode="External"/><Relationship Id="rId4" Type="http://schemas.openxmlformats.org/officeDocument/2006/relationships/notesSlide" Target="../notesSlides/notesSlide12.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player.vimeo.com/video/595144576?app_id=122963&amp;h=d8bd790f24" TargetMode="Externa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4" name="Picture 3" descr="A group of kids walking in a wheelchair&#10;&#10;Description automatically generated">
            <a:extLst>
              <a:ext uri="{FF2B5EF4-FFF2-40B4-BE49-F238E27FC236}">
                <a16:creationId xmlns:a16="http://schemas.microsoft.com/office/drawing/2014/main" id="{1AB03EAE-97F5-823E-30DE-56DFD758C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spTree>
    <p:extLst>
      <p:ext uri="{BB962C8B-B14F-4D97-AF65-F5344CB8AC3E}">
        <p14:creationId xmlns:p14="http://schemas.microsoft.com/office/powerpoint/2010/main" val="92405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E19D59A7-8E78-4350-9E99-CD2B72252D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63819" y="4338383"/>
            <a:ext cx="1201554" cy="1201554"/>
          </a:xfrm>
          <a:prstGeom prst="rect">
            <a:avLst/>
          </a:prstGeom>
        </p:spPr>
      </p:pic>
      <p:sp>
        <p:nvSpPr>
          <p:cNvPr id="13" name="Rectangle 12">
            <a:extLst>
              <a:ext uri="{FF2B5EF4-FFF2-40B4-BE49-F238E27FC236}">
                <a16:creationId xmlns:a16="http://schemas.microsoft.com/office/drawing/2014/main" id="{D86A4FD9-012A-4872-AC4E-4B78A6F771BF}"/>
              </a:ext>
            </a:extLst>
          </p:cNvPr>
          <p:cNvSpPr/>
          <p:nvPr/>
        </p:nvSpPr>
        <p:spPr>
          <a:xfrm>
            <a:off x="410047" y="1840202"/>
            <a:ext cx="5108602" cy="2092606"/>
          </a:xfrm>
          <a:prstGeom prst="rect">
            <a:avLst/>
          </a:prstGeom>
          <a:solidFill>
            <a:srgbClr val="A7D5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B8372DD-9852-4CE2-A61B-12650F4280CC}"/>
              </a:ext>
            </a:extLst>
          </p:cNvPr>
          <p:cNvSpPr/>
          <p:nvPr/>
        </p:nvSpPr>
        <p:spPr>
          <a:xfrm>
            <a:off x="6096001" y="1840202"/>
            <a:ext cx="5758554" cy="2119556"/>
          </a:xfrm>
          <a:prstGeom prst="rect">
            <a:avLst/>
          </a:prstGeom>
          <a:solidFill>
            <a:srgbClr val="FF8F1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F189636-2E80-4AD1-9C75-7D4933692FEE}"/>
              </a:ext>
            </a:extLst>
          </p:cNvPr>
          <p:cNvSpPr/>
          <p:nvPr/>
        </p:nvSpPr>
        <p:spPr>
          <a:xfrm>
            <a:off x="2260879" y="4211813"/>
            <a:ext cx="7537504" cy="2459597"/>
          </a:xfrm>
          <a:prstGeom prst="rect">
            <a:avLst/>
          </a:prstGeom>
          <a:solidFill>
            <a:srgbClr val="DF199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273BB76C-D57F-4890-B3D2-7D3A054E1111}"/>
              </a:ext>
            </a:extLst>
          </p:cNvPr>
          <p:cNvSpPr txBox="1"/>
          <p:nvPr/>
        </p:nvSpPr>
        <p:spPr>
          <a:xfrm>
            <a:off x="553532" y="1914984"/>
            <a:ext cx="4682088" cy="400110"/>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000" b="1" dirty="0">
                <a:solidFill>
                  <a:schemeClr val="tx1"/>
                </a:solidFill>
                <a:latin typeface="Arial" panose="020B0604020202020204" pitchFamily="34" charset="0"/>
                <a:cs typeface="Arial" panose="020B0604020202020204" pitchFamily="34" charset="0"/>
              </a:rPr>
              <a:t>1. WHAT IS PARK AND STRIDE? </a:t>
            </a:r>
            <a:endParaRPr lang="en-GB" sz="2000" b="1"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6F1BAD1-2144-4C87-AF1A-F89C0583E057}"/>
              </a:ext>
            </a:extLst>
          </p:cNvPr>
          <p:cNvSpPr txBox="1"/>
          <p:nvPr/>
        </p:nvSpPr>
        <p:spPr>
          <a:xfrm>
            <a:off x="553532" y="2315094"/>
            <a:ext cx="4682088" cy="1200329"/>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Park and Stride means </a:t>
            </a:r>
            <a:r>
              <a:rPr lang="en-US" b="1">
                <a:latin typeface="Arial" panose="020B0604020202020204" pitchFamily="34" charset="0"/>
                <a:cs typeface="Arial" panose="020B0604020202020204" pitchFamily="34" charset="0"/>
              </a:rPr>
              <a:t>parking the car </a:t>
            </a:r>
          </a:p>
          <a:p>
            <a:r>
              <a:rPr lang="en-US">
                <a:latin typeface="Arial" panose="020B0604020202020204" pitchFamily="34" charset="0"/>
                <a:cs typeface="Arial" panose="020B0604020202020204" pitchFamily="34" charset="0"/>
              </a:rPr>
              <a:t>10 minutes away from school and </a:t>
            </a:r>
            <a:r>
              <a:rPr lang="en-US" b="1">
                <a:latin typeface="Arial" panose="020B0604020202020204" pitchFamily="34" charset="0"/>
                <a:cs typeface="Arial" panose="020B0604020202020204" pitchFamily="34" charset="0"/>
              </a:rPr>
              <a:t>walking the rest of the journey</a:t>
            </a:r>
            <a:r>
              <a:rPr lang="en-US">
                <a:latin typeface="Arial" panose="020B0604020202020204" pitchFamily="34" charset="0"/>
                <a:cs typeface="Arial" panose="020B0604020202020204" pitchFamily="34" charset="0"/>
              </a:rPr>
              <a:t>. This way you can </a:t>
            </a:r>
          </a:p>
          <a:p>
            <a:r>
              <a:rPr lang="en-US">
                <a:latin typeface="Arial" panose="020B0604020202020204" pitchFamily="34" charset="0"/>
                <a:cs typeface="Arial" panose="020B0604020202020204" pitchFamily="34" charset="0"/>
              </a:rPr>
              <a:t>still earn a badge!</a:t>
            </a:r>
            <a:endParaRPr lang="en-GB">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2104DBC-294D-49B4-8FE7-44B509D0BBBC}"/>
              </a:ext>
            </a:extLst>
          </p:cNvPr>
          <p:cNvSpPr txBox="1"/>
          <p:nvPr/>
        </p:nvSpPr>
        <p:spPr>
          <a:xfrm>
            <a:off x="6237440" y="1956858"/>
            <a:ext cx="5285379" cy="707886"/>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dirty="0">
                <a:solidFill>
                  <a:schemeClr val="tx1"/>
                </a:solidFill>
                <a:latin typeface="Arial" panose="020B0604020202020204" pitchFamily="34" charset="0"/>
                <a:cs typeface="Arial" panose="020B0604020202020204" pitchFamily="34" charset="0"/>
              </a:rPr>
              <a:t>2. WHAT  DOES IT MEAN TO TRAVEL "ACTIVELY" TO SCHOOL?</a:t>
            </a:r>
            <a:endParaRPr lang="en-GB" sz="2000" b="1"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033E82E-18BF-4612-8D95-6E5E1F86FAD3}"/>
              </a:ext>
            </a:extLst>
          </p:cNvPr>
          <p:cNvSpPr txBox="1"/>
          <p:nvPr/>
        </p:nvSpPr>
        <p:spPr>
          <a:xfrm>
            <a:off x="2445906" y="4338383"/>
            <a:ext cx="7172414" cy="400110"/>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a:solidFill>
                  <a:schemeClr val="tx1"/>
                </a:solidFill>
                <a:latin typeface="Arial"/>
                <a:cs typeface="Arial"/>
              </a:rPr>
              <a:t>3. WHAT ARE THE BENEFITS OF WALKING TO SCHOOL?</a:t>
            </a:r>
            <a:endParaRPr lang="en-GB" sz="2000" b="1">
              <a:solidFill>
                <a:schemeClr val="tx1"/>
              </a:solidFill>
              <a:latin typeface="Arial"/>
              <a:cs typeface="Arial"/>
            </a:endParaRPr>
          </a:p>
        </p:txBody>
      </p:sp>
      <p:sp>
        <p:nvSpPr>
          <p:cNvPr id="31" name="TextBox 30">
            <a:extLst>
              <a:ext uri="{FF2B5EF4-FFF2-40B4-BE49-F238E27FC236}">
                <a16:creationId xmlns:a16="http://schemas.microsoft.com/office/drawing/2014/main" id="{6DF6F548-E84A-4388-9466-85FB6527A32E}"/>
              </a:ext>
            </a:extLst>
          </p:cNvPr>
          <p:cNvSpPr txBox="1"/>
          <p:nvPr/>
        </p:nvSpPr>
        <p:spPr>
          <a:xfrm>
            <a:off x="6237439" y="2671200"/>
            <a:ext cx="5954561" cy="1477328"/>
          </a:xfrm>
          <a:prstGeom prst="rect">
            <a:avLst/>
          </a:prstGeom>
          <a:noFill/>
        </p:spPr>
        <p:txBody>
          <a:bodyPr wrap="square" lIns="91440" tIns="45720" rIns="91440" bIns="45720" rtlCol="0" anchor="t">
            <a:spAutoFit/>
          </a:bodyPr>
          <a:lstStyle/>
          <a:p>
            <a:r>
              <a:rPr lang="en-GB" dirty="0">
                <a:latin typeface="Arial" panose="020B0604020202020204" pitchFamily="34" charset="0"/>
                <a:cs typeface="Arial" panose="020B0604020202020204" pitchFamily="34" charset="0"/>
              </a:rPr>
              <a:t>It means you are using the </a:t>
            </a:r>
            <a:r>
              <a:rPr lang="en-GB" b="1" dirty="0">
                <a:latin typeface="Arial" panose="020B0604020202020204" pitchFamily="34" charset="0"/>
                <a:cs typeface="Arial" panose="020B0604020202020204" pitchFamily="34" charset="0"/>
              </a:rPr>
              <a:t>power of your body </a:t>
            </a:r>
            <a:br>
              <a:rPr lang="en-GB" b="1" dirty="0">
                <a:solidFill>
                  <a:srgbClr val="DF1995"/>
                </a:solidFill>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to travel somewhere. Examples of 'active' travel are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walking (using a wheelchair or mobility aid count</a:t>
            </a:r>
          </a:p>
          <a:p>
            <a:r>
              <a:rPr lang="en-GB" dirty="0">
                <a:latin typeface="Arial" panose="020B0604020202020204" pitchFamily="34" charset="0"/>
                <a:cs typeface="Arial" panose="020B0604020202020204" pitchFamily="34" charset="0"/>
              </a:rPr>
              <a:t>too!), cycling, skating and scooting.</a:t>
            </a:r>
            <a:endParaRPr lang="en-US" dirty="0">
              <a:latin typeface="Arial" panose="020B0604020202020204" pitchFamily="34" charset="0"/>
              <a:ea typeface="+mn-lt"/>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BFF2AEA-FE05-4B13-A390-C20F46E8A603}"/>
              </a:ext>
            </a:extLst>
          </p:cNvPr>
          <p:cNvSpPr txBox="1"/>
          <p:nvPr/>
        </p:nvSpPr>
        <p:spPr>
          <a:xfrm>
            <a:off x="2393617" y="4801778"/>
            <a:ext cx="686421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Walking is a </a:t>
            </a:r>
            <a:r>
              <a:rPr lang="en-US" sz="2000" b="1" dirty="0">
                <a:solidFill>
                  <a:schemeClr val="bg1"/>
                </a:solidFill>
                <a:latin typeface="Arial" panose="020B0604020202020204" pitchFamily="34" charset="0"/>
                <a:cs typeface="Arial" panose="020B0604020202020204" pitchFamily="34" charset="0"/>
              </a:rPr>
              <a:t>form of exercise, and it keeps us healthy</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It’s great for our </a:t>
            </a:r>
            <a:r>
              <a:rPr lang="en-US" sz="2000" b="1" dirty="0">
                <a:solidFill>
                  <a:schemeClr val="bg1"/>
                </a:solidFill>
                <a:latin typeface="Arial" panose="020B0604020202020204" pitchFamily="34" charset="0"/>
                <a:cs typeface="Arial" panose="020B0604020202020204" pitchFamily="34" charset="0"/>
              </a:rPr>
              <a:t>minds and bodies</a:t>
            </a: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Opportunity to spend </a:t>
            </a:r>
            <a:r>
              <a:rPr lang="en-US" sz="2000" b="1" dirty="0">
                <a:solidFill>
                  <a:schemeClr val="bg1"/>
                </a:solidFill>
                <a:latin typeface="Arial" panose="020B0604020202020204" pitchFamily="34" charset="0"/>
                <a:cs typeface="Arial" panose="020B0604020202020204" pitchFamily="34" charset="0"/>
              </a:rPr>
              <a:t>time with our families</a:t>
            </a: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By walking we help </a:t>
            </a:r>
            <a:r>
              <a:rPr lang="en-US" sz="2000" b="1" dirty="0">
                <a:solidFill>
                  <a:schemeClr val="bg1"/>
                </a:solidFill>
                <a:latin typeface="Arial" panose="020B0604020202020204" pitchFamily="34" charset="0"/>
                <a:cs typeface="Arial" panose="020B0604020202020204" pitchFamily="34" charset="0"/>
              </a:rPr>
              <a:t>reduce pollution</a:t>
            </a: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Great for the </a:t>
            </a:r>
            <a:r>
              <a:rPr lang="en-US" sz="2000" b="1" dirty="0">
                <a:solidFill>
                  <a:schemeClr val="bg1"/>
                </a:solidFill>
                <a:latin typeface="Arial" panose="020B0604020202020204" pitchFamily="34" charset="0"/>
                <a:cs typeface="Arial" panose="020B0604020202020204" pitchFamily="34" charset="0"/>
              </a:rPr>
              <a:t>planet</a:t>
            </a:r>
            <a:endParaRPr lang="en-GB" sz="2000" b="1" dirty="0">
              <a:solidFill>
                <a:schemeClr val="bg1"/>
              </a:solidFill>
              <a:latin typeface="Arial" panose="020B0604020202020204" pitchFamily="34" charset="0"/>
              <a:cs typeface="Arial" panose="020B0604020202020204" pitchFamily="34" charset="0"/>
            </a:endParaRPr>
          </a:p>
        </p:txBody>
      </p:sp>
      <p:pic>
        <p:nvPicPr>
          <p:cNvPr id="4" name="Picture 3" descr="A close up of a logo&#10;&#10;Description automatically generated">
            <a:extLst>
              <a:ext uri="{FF2B5EF4-FFF2-40B4-BE49-F238E27FC236}">
                <a16:creationId xmlns:a16="http://schemas.microsoft.com/office/drawing/2014/main" id="{C256A4F6-FD12-4F69-AA0C-7009A76ADA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066" y="4562241"/>
            <a:ext cx="1284377" cy="1284377"/>
          </a:xfrm>
          <a:prstGeom prst="rect">
            <a:avLst/>
          </a:prstGeom>
        </p:spPr>
      </p:pic>
      <p:pic>
        <p:nvPicPr>
          <p:cNvPr id="6" name="Recorded Sound">
            <a:hlinkClick r:id="" action="ppaction://media"/>
            <a:extLst>
              <a:ext uri="{FF2B5EF4-FFF2-40B4-BE49-F238E27FC236}">
                <a16:creationId xmlns:a16="http://schemas.microsoft.com/office/drawing/2014/main" id="{4255D68B-D5FA-88ED-959F-0CC73EF5E7F3}"/>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9826389" y="438152"/>
            <a:ext cx="1696430" cy="695535"/>
          </a:xfrm>
          <a:prstGeom prst="rect">
            <a:avLst/>
          </a:prstGeom>
        </p:spPr>
      </p:pic>
      <p:pic>
        <p:nvPicPr>
          <p:cNvPr id="7" name="Picture 6" descr="A black and white image of a street&#10;&#10;Description automatically generated">
            <a:extLst>
              <a:ext uri="{FF2B5EF4-FFF2-40B4-BE49-F238E27FC236}">
                <a16:creationId xmlns:a16="http://schemas.microsoft.com/office/drawing/2014/main" id="{3CED672C-0F7C-A2A6-0CEE-F1DB5201F3C2}"/>
              </a:ext>
            </a:extLst>
          </p:cNvPr>
          <p:cNvPicPr>
            <a:picLocks noChangeAspect="1"/>
          </p:cNvPicPr>
          <p:nvPr/>
        </p:nvPicPr>
        <p:blipFill>
          <a:blip r:embed="rId8"/>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85A14F25-32C7-D1FA-E609-BFE897EC584A}"/>
              </a:ext>
            </a:extLst>
          </p:cNvPr>
          <p:cNvSpPr txBox="1"/>
          <p:nvPr/>
        </p:nvSpPr>
        <p:spPr>
          <a:xfrm>
            <a:off x="3097122" y="370079"/>
            <a:ext cx="4608695" cy="101566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6000" b="1" dirty="0">
                <a:latin typeface="Arial" panose="020B0604020202020204" pitchFamily="34" charset="0"/>
              </a:rPr>
              <a:t>QUIZ TIME!</a:t>
            </a:r>
          </a:p>
        </p:txBody>
      </p:sp>
      <p:pic>
        <p:nvPicPr>
          <p:cNvPr id="8" name="Picture 7" descr="A close-up of a logo&#10;&#10;Description automatically generated">
            <a:extLst>
              <a:ext uri="{FF2B5EF4-FFF2-40B4-BE49-F238E27FC236}">
                <a16:creationId xmlns:a16="http://schemas.microsoft.com/office/drawing/2014/main" id="{87455744-16CE-9A80-767D-808C877CAC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9499" y1="35223" x2="69219" y2="71053"/>
                        <a14:foregroundMark x1="69219" y1="71053" x2="80560" y2="65385"/>
                        <a14:foregroundMark x1="80560" y1="65385" x2="79971" y2="47368"/>
                        <a14:foregroundMark x1="79971" y1="47368" x2="66274" y2="44939"/>
                        <a14:foregroundMark x1="66274" y1="44939" x2="66421" y2="55668"/>
                        <a14:foregroundMark x1="66421" y1="55668" x2="68925" y2="63765"/>
                        <a14:foregroundMark x1="69514" y1="75911" x2="79234" y2="74494"/>
                        <a14:foregroundMark x1="79234" y1="74494" x2="79381" y2="73887"/>
                        <a14:foregroundMark x1="62887" y1="59109" x2="63328" y2="61134"/>
                        <a14:backgroundMark x1="40501" y1="19636" x2="40501" y2="19636"/>
                        <a14:backgroundMark x1="23270" y1="6073" x2="31959" y2="4858"/>
                        <a14:backgroundMark x1="31959" y1="4858" x2="43152" y2="6883"/>
                        <a14:backgroundMark x1="43152" y1="6883" x2="48159" y2="16397"/>
                        <a14:backgroundMark x1="48159" y1="16397" x2="49779" y2="52632"/>
                        <a14:backgroundMark x1="49779" y1="52632" x2="41679" y2="70648"/>
                        <a14:backgroundMark x1="41679" y1="70648" x2="22239" y2="74696"/>
                        <a14:backgroundMark x1="22239" y1="74696" x2="5007" y2="32996"/>
                        <a14:backgroundMark x1="5007" y1="32996" x2="3682" y2="10121"/>
                        <a14:backgroundMark x1="3682" y1="10121" x2="4124" y2="9109"/>
                        <a14:backgroundMark x1="30486" y1="9109" x2="34462" y2="70040"/>
                        <a14:backgroundMark x1="34462" y1="70040" x2="34462" y2="70040"/>
                        <a14:backgroundMark x1="40648" y1="13765" x2="19146" y2="68623"/>
                        <a14:backgroundMark x1="19146" y1="68623" x2="19146" y2="68623"/>
                      </a14:backgroundRemoval>
                    </a14:imgEffect>
                    <a14:imgEffect>
                      <a14:sharpenSoften amount="25000"/>
                    </a14:imgEffect>
                  </a14:imgLayer>
                </a14:imgProps>
              </a:ext>
              <a:ext uri="{28A0092B-C50C-407E-A947-70E740481C1C}">
                <a14:useLocalDpi xmlns:a14="http://schemas.microsoft.com/office/drawing/2010/main" val="0"/>
              </a:ext>
            </a:extLst>
          </a:blip>
          <a:srcRect l="43126" t="26326" b="4955"/>
          <a:stretch/>
        </p:blipFill>
        <p:spPr>
          <a:xfrm rot="1202183">
            <a:off x="7349269" y="177568"/>
            <a:ext cx="1867800" cy="1641889"/>
          </a:xfrm>
          <a:prstGeom prst="rect">
            <a:avLst/>
          </a:prstGeom>
        </p:spPr>
      </p:pic>
    </p:spTree>
    <p:extLst>
      <p:ext uri="{BB962C8B-B14F-4D97-AF65-F5344CB8AC3E}">
        <p14:creationId xmlns:p14="http://schemas.microsoft.com/office/powerpoint/2010/main" val="66247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20" grpId="0" animBg="1"/>
      <p:bldP spid="21" grpId="0"/>
      <p:bldP spid="23" grpId="0" animBg="1"/>
      <p:bldP spid="25"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7D5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84EBCDD-8BA1-9092-973D-82A2F5E244E0}"/>
              </a:ext>
            </a:extLst>
          </p:cNvPr>
          <p:cNvSpPr/>
          <p:nvPr/>
        </p:nvSpPr>
        <p:spPr>
          <a:xfrm>
            <a:off x="-18221" y="0"/>
            <a:ext cx="12204045" cy="6858000"/>
          </a:xfrm>
          <a:prstGeom prst="rect">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1DC00"/>
              </a:solidFill>
            </a:endParaRPr>
          </a:p>
        </p:txBody>
      </p:sp>
      <p:pic>
        <p:nvPicPr>
          <p:cNvPr id="5" name="Recorded Sound">
            <a:hlinkClick r:id="" action="ppaction://media"/>
            <a:extLst>
              <a:ext uri="{FF2B5EF4-FFF2-40B4-BE49-F238E27FC236}">
                <a16:creationId xmlns:a16="http://schemas.microsoft.com/office/drawing/2014/main" id="{9FB57716-04A3-ED71-FFFF-138D6840C88C}"/>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p:blipFill>
        <p:spPr>
          <a:xfrm>
            <a:off x="749599" y="1387030"/>
            <a:ext cx="1726555" cy="707886"/>
          </a:xfrm>
          <a:prstGeom prst="rect">
            <a:avLst/>
          </a:prstGeom>
        </p:spPr>
      </p:pic>
      <p:sp>
        <p:nvSpPr>
          <p:cNvPr id="2" name="TextBox 1">
            <a:extLst>
              <a:ext uri="{FF2B5EF4-FFF2-40B4-BE49-F238E27FC236}">
                <a16:creationId xmlns:a16="http://schemas.microsoft.com/office/drawing/2014/main" id="{86FFF954-878D-A183-B3DE-332F7B4DC6BE}"/>
              </a:ext>
            </a:extLst>
          </p:cNvPr>
          <p:cNvSpPr txBox="1"/>
          <p:nvPr/>
        </p:nvSpPr>
        <p:spPr>
          <a:xfrm>
            <a:off x="873242" y="457281"/>
            <a:ext cx="4381644"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dirty="0">
                <a:latin typeface="Arial" panose="020B0604020202020204" pitchFamily="34" charset="0"/>
              </a:rPr>
              <a:t>FINAL CHECK</a:t>
            </a:r>
          </a:p>
        </p:txBody>
      </p:sp>
      <p:pic>
        <p:nvPicPr>
          <p:cNvPr id="9" name="Picture 8" descr="A clipboard with a white sheet&#10;&#10;Description automatically generated">
            <a:extLst>
              <a:ext uri="{FF2B5EF4-FFF2-40B4-BE49-F238E27FC236}">
                <a16:creationId xmlns:a16="http://schemas.microsoft.com/office/drawing/2014/main" id="{1D5C9EC6-47B3-08AA-EB74-7C9D3CEC34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7308">
            <a:off x="5290847" y="188718"/>
            <a:ext cx="5693171" cy="6404817"/>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rot="237308">
            <a:off x="6855723" y="1257465"/>
            <a:ext cx="3147434" cy="4351338"/>
          </a:xfrm>
        </p:spPr>
        <p:txBody>
          <a:bodyPr vert="horz" lIns="91440" tIns="45720" rIns="91440" bIns="45720" rtlCol="0" anchor="t">
            <a:noAutofit/>
          </a:bodyPr>
          <a:lstStyle/>
          <a:p>
            <a:pPr marL="0" indent="0">
              <a:spcBef>
                <a:spcPts val="0"/>
              </a:spcBef>
              <a:buNone/>
            </a:pPr>
            <a:r>
              <a:rPr lang="en-US" sz="2000" b="1" dirty="0">
                <a:latin typeface="Arial" panose="020B0604020202020204" pitchFamily="34" charset="0"/>
                <a:cs typeface="Arial" panose="020B0604020202020204" pitchFamily="34" charset="0"/>
              </a:rPr>
              <a:t>Make sure you have your classroom guide with your </a:t>
            </a:r>
            <a:r>
              <a:rPr lang="en-US" sz="2000" b="1" dirty="0">
                <a:solidFill>
                  <a:srgbClr val="D1338A"/>
                </a:solidFill>
                <a:latin typeface="Arial" panose="020B0604020202020204" pitchFamily="34" charset="0"/>
                <a:cs typeface="Arial" panose="020B0604020202020204" pitchFamily="34" charset="0"/>
              </a:rPr>
              <a:t>three-word access code </a:t>
            </a:r>
            <a:r>
              <a:rPr lang="en-US" sz="2000" b="1" dirty="0">
                <a:latin typeface="Arial" panose="020B0604020202020204" pitchFamily="34" charset="0"/>
                <a:cs typeface="Arial" panose="020B0604020202020204" pitchFamily="34" charset="0"/>
              </a:rPr>
              <a:t>to access the WOW Travel Tracker.</a:t>
            </a:r>
          </a:p>
          <a:p>
            <a:pPr marL="365125" indent="-365125">
              <a:spcBef>
                <a:spcPts val="0"/>
              </a:spcBef>
              <a:buFont typeface="Wingdings" panose="020B0604020202020204" pitchFamily="34" charset="0"/>
              <a:buChar char="ü"/>
            </a:pPr>
            <a:endParaRPr lang="en-US" sz="2000" b="1" dirty="0">
              <a:latin typeface="Arial" panose="020B0604020202020204" pitchFamily="34" charset="0"/>
              <a:cs typeface="Arial" panose="020B0604020202020204" pitchFamily="34" charset="0"/>
            </a:endParaRPr>
          </a:p>
          <a:p>
            <a:pPr marL="0" indent="0">
              <a:spcBef>
                <a:spcPts val="0"/>
              </a:spcBef>
              <a:buNone/>
            </a:pPr>
            <a:r>
              <a:rPr lang="en-US" sz="2000" b="1" dirty="0">
                <a:latin typeface="Arial" panose="020B0604020202020204" pitchFamily="34" charset="0"/>
                <a:cs typeface="Arial" panose="020B0604020202020204" pitchFamily="34" charset="0"/>
              </a:rPr>
              <a:t>Appoint your </a:t>
            </a:r>
            <a:r>
              <a:rPr lang="en-US" sz="2000" b="1" dirty="0">
                <a:solidFill>
                  <a:srgbClr val="D1338A"/>
                </a:solidFill>
                <a:latin typeface="Arial" panose="020B0604020202020204" pitchFamily="34" charset="0"/>
                <a:cs typeface="Arial" panose="020B0604020202020204" pitchFamily="34" charset="0"/>
              </a:rPr>
              <a:t>WOW Ambassadors </a:t>
            </a:r>
            <a:r>
              <a:rPr lang="en-US" sz="2000" b="1" dirty="0">
                <a:latin typeface="Arial" panose="020B0604020202020204" pitchFamily="34" charset="0"/>
                <a:cs typeface="Arial" panose="020B0604020202020204" pitchFamily="34" charset="0"/>
              </a:rPr>
              <a:t>to encourage everyone to log their trips and award badges.</a:t>
            </a:r>
          </a:p>
          <a:p>
            <a:pPr marL="365125" indent="-365125">
              <a:spcBef>
                <a:spcPts val="0"/>
              </a:spcBef>
              <a:buNone/>
            </a:pPr>
            <a:endParaRPr lang="en-US" sz="2000" b="1" dirty="0">
              <a:latin typeface="Arial" panose="020B0604020202020204" pitchFamily="34" charset="0"/>
              <a:cs typeface="Arial" panose="020B0604020202020204" pitchFamily="34" charset="0"/>
            </a:endParaRPr>
          </a:p>
          <a:p>
            <a:pPr marL="0" indent="0">
              <a:spcBef>
                <a:spcPts val="0"/>
              </a:spcBef>
              <a:buNone/>
            </a:pPr>
            <a:r>
              <a:rPr lang="en-US" sz="2000" b="1" dirty="0">
                <a:latin typeface="Arial" panose="020B0604020202020204" pitchFamily="34" charset="0"/>
                <a:cs typeface="Arial" panose="020B0604020202020204" pitchFamily="34" charset="0"/>
              </a:rPr>
              <a:t>Log on at </a:t>
            </a:r>
            <a:r>
              <a:rPr lang="en-US" sz="2000" b="1" dirty="0">
                <a:solidFill>
                  <a:srgbClr val="D1338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traveltracker.org.uk</a:t>
            </a:r>
            <a:r>
              <a:rPr lang="en-US" sz="2000" b="1" dirty="0">
                <a:solidFill>
                  <a:srgbClr val="D1338A"/>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and start recording your activity!</a:t>
            </a:r>
          </a:p>
          <a:p>
            <a:pPr marL="0" indent="0">
              <a:spcBef>
                <a:spcPts val="0"/>
              </a:spcBef>
              <a:buNone/>
            </a:pPr>
            <a:endParaRPr lang="en-US" sz="1800" b="1" dirty="0">
              <a:solidFill>
                <a:srgbClr val="FF0000"/>
              </a:solidFill>
              <a:latin typeface="Arial" panose="020B0604020202020204" pitchFamily="34" charset="0"/>
              <a:cs typeface="Arial" panose="020B0604020202020204" pitchFamily="34" charset="0"/>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A8B204AC-045E-0A40-8427-C339E915464A}"/>
              </a:ext>
            </a:extLst>
          </p:cNvPr>
          <p:cNvPicPr>
            <a:picLocks noChangeAspect="1"/>
          </p:cNvPicPr>
          <p:nvPr/>
        </p:nvPicPr>
        <p:blipFill rotWithShape="1">
          <a:blip r:embed="rId8">
            <a:extLst>
              <a:ext uri="{28A0092B-C50C-407E-A947-70E740481C1C}">
                <a14:useLocalDpi xmlns:a14="http://schemas.microsoft.com/office/drawing/2010/main" val="0"/>
              </a:ext>
            </a:extLst>
          </a:blip>
          <a:srcRect l="26592" t="30547" r="26797" b="31391"/>
          <a:stretch/>
        </p:blipFill>
        <p:spPr>
          <a:xfrm rot="249187">
            <a:off x="6629504" y="1121322"/>
            <a:ext cx="417893" cy="383889"/>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1CF1C868-2A13-C8AB-2B14-C769A6C64726}"/>
              </a:ext>
            </a:extLst>
          </p:cNvPr>
          <p:cNvPicPr>
            <a:picLocks noChangeAspect="1"/>
          </p:cNvPicPr>
          <p:nvPr/>
        </p:nvPicPr>
        <p:blipFill rotWithShape="1">
          <a:blip r:embed="rId8">
            <a:extLst>
              <a:ext uri="{28A0092B-C50C-407E-A947-70E740481C1C}">
                <a14:useLocalDpi xmlns:a14="http://schemas.microsoft.com/office/drawing/2010/main" val="0"/>
              </a:ext>
            </a:extLst>
          </a:blip>
          <a:srcRect l="26592" t="30547" r="26797" b="31391"/>
          <a:stretch/>
        </p:blipFill>
        <p:spPr>
          <a:xfrm rot="249187">
            <a:off x="6487933" y="2800681"/>
            <a:ext cx="417893" cy="383889"/>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DDF4B1C4-1AC1-E748-228D-5A4661FC9287}"/>
              </a:ext>
            </a:extLst>
          </p:cNvPr>
          <p:cNvPicPr>
            <a:picLocks noChangeAspect="1"/>
          </p:cNvPicPr>
          <p:nvPr/>
        </p:nvPicPr>
        <p:blipFill rotWithShape="1">
          <a:blip r:embed="rId8">
            <a:extLst>
              <a:ext uri="{28A0092B-C50C-407E-A947-70E740481C1C}">
                <a14:useLocalDpi xmlns:a14="http://schemas.microsoft.com/office/drawing/2010/main" val="0"/>
              </a:ext>
            </a:extLst>
          </a:blip>
          <a:srcRect l="26592" t="30547" r="26797" b="31391"/>
          <a:stretch/>
        </p:blipFill>
        <p:spPr>
          <a:xfrm rot="249187">
            <a:off x="6360123" y="4455519"/>
            <a:ext cx="417893" cy="383889"/>
          </a:xfrm>
          <a:prstGeom prst="rect">
            <a:avLst/>
          </a:prstGeom>
        </p:spPr>
      </p:pic>
      <p:pic>
        <p:nvPicPr>
          <p:cNvPr id="16" name="Picture 15">
            <a:extLst>
              <a:ext uri="{FF2B5EF4-FFF2-40B4-BE49-F238E27FC236}">
                <a16:creationId xmlns:a16="http://schemas.microsoft.com/office/drawing/2014/main" id="{061C8C3F-D5A0-4131-BA65-E73A05919117}"/>
              </a:ext>
            </a:extLst>
          </p:cNvPr>
          <p:cNvPicPr>
            <a:picLocks noChangeAspect="1"/>
          </p:cNvPicPr>
          <p:nvPr/>
        </p:nvPicPr>
        <p:blipFill>
          <a:blip r:embed="rId9"/>
          <a:stretch>
            <a:fillRect/>
          </a:stretch>
        </p:blipFill>
        <p:spPr>
          <a:xfrm rot="21367657">
            <a:off x="1662833" y="2201822"/>
            <a:ext cx="2883961" cy="4115490"/>
          </a:xfrm>
          <a:prstGeom prst="rect">
            <a:avLst/>
          </a:prstGeom>
          <a:effectLst>
            <a:outerShdw blurRad="50800" dist="38100" dir="2700000" algn="tl" rotWithShape="0">
              <a:prstClr val="black">
                <a:alpha val="40000"/>
              </a:prstClr>
            </a:outerShdw>
          </a:effectLst>
        </p:spPr>
      </p:pic>
      <p:pic>
        <p:nvPicPr>
          <p:cNvPr id="18" name="Picture 17" descr="A person in a yellow jacket&#10;&#10;Description automatically generated">
            <a:extLst>
              <a:ext uri="{FF2B5EF4-FFF2-40B4-BE49-F238E27FC236}">
                <a16:creationId xmlns:a16="http://schemas.microsoft.com/office/drawing/2014/main" id="{232886D4-61AD-2D84-E98A-9C49122975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3131" y="1129465"/>
            <a:ext cx="1149990" cy="1149990"/>
          </a:xfrm>
          <a:prstGeom prst="rect">
            <a:avLst/>
          </a:prstGeom>
        </p:spPr>
      </p:pic>
    </p:spTree>
    <p:extLst>
      <p:ext uri="{BB962C8B-B14F-4D97-AF65-F5344CB8AC3E}">
        <p14:creationId xmlns:p14="http://schemas.microsoft.com/office/powerpoint/2010/main" val="37410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526998" y="5798364"/>
            <a:ext cx="11138004" cy="771138"/>
          </a:xfrm>
          <a:solidFill>
            <a:schemeClr val="bg1"/>
          </a:solidFill>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buNone/>
            </a:pPr>
            <a:r>
              <a:rPr lang="en-US" sz="1800" b="1" dirty="0">
                <a:latin typeface="Arial" panose="020B0604020202020204" pitchFamily="34" charset="0"/>
                <a:cs typeface="Arial" panose="020B0604020202020204" pitchFamily="34" charset="0"/>
              </a:rPr>
              <a:t>YOU CAN FIND MORE USEFUL RESOURCES, VIDEO AND FAQS AT: </a:t>
            </a:r>
            <a:r>
              <a:rPr lang="en-US" sz="1800" b="1" u="sng" dirty="0">
                <a:solidFill>
                  <a:srgbClr val="DF199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livingstreets.org.uk/wowlaunch</a:t>
            </a:r>
            <a:endParaRPr lang="en-US" sz="1800" b="1" u="sng" dirty="0">
              <a:solidFill>
                <a:srgbClr val="DF1995"/>
              </a:solidFill>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LOG ON TO THE WOW TRAVEL TRACKER AT: </a:t>
            </a:r>
            <a:r>
              <a:rPr lang="en-US" sz="1800" b="1" dirty="0">
                <a:solidFill>
                  <a:srgbClr val="DF199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traveltracker.org.uk</a:t>
            </a:r>
            <a:endParaRPr lang="en-US" sz="1800" b="1" dirty="0">
              <a:solidFill>
                <a:srgbClr val="DF1995"/>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p:txBody>
      </p:sp>
      <p:pic>
        <p:nvPicPr>
          <p:cNvPr id="8" name="Recorded Sound">
            <a:hlinkClick r:id="" action="ppaction://media"/>
            <a:extLst>
              <a:ext uri="{FF2B5EF4-FFF2-40B4-BE49-F238E27FC236}">
                <a16:creationId xmlns:a16="http://schemas.microsoft.com/office/drawing/2014/main" id="{54CA4EC9-04A5-9276-2426-5D7B608AD0C8}"/>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9861566" y="438356"/>
            <a:ext cx="1656682" cy="679238"/>
          </a:xfrm>
          <a:prstGeom prst="rect">
            <a:avLst/>
          </a:prstGeom>
        </p:spPr>
      </p:pic>
      <p:pic>
        <p:nvPicPr>
          <p:cNvPr id="3" name="Picture 2" descr="A black and white image of a street&#10;&#10;Description automatically generated">
            <a:extLst>
              <a:ext uri="{FF2B5EF4-FFF2-40B4-BE49-F238E27FC236}">
                <a16:creationId xmlns:a16="http://schemas.microsoft.com/office/drawing/2014/main" id="{051AA48F-CA32-97AC-6533-218A4856FAA3}"/>
              </a:ext>
            </a:extLst>
          </p:cNvPr>
          <p:cNvPicPr>
            <a:picLocks noChangeAspect="1"/>
          </p:cNvPicPr>
          <p:nvPr/>
        </p:nvPicPr>
        <p:blipFill>
          <a:blip r:embed="rId8"/>
          <a:stretch>
            <a:fillRect/>
          </a:stretch>
        </p:blipFill>
        <p:spPr>
          <a:xfrm>
            <a:off x="174787" y="132501"/>
            <a:ext cx="1506108" cy="1290949"/>
          </a:xfrm>
          <a:prstGeom prst="rect">
            <a:avLst/>
          </a:prstGeom>
        </p:spPr>
      </p:pic>
      <p:pic>
        <p:nvPicPr>
          <p:cNvPr id="9" name="Picture 8" descr="A group of children in school uniforms&#10;&#10;Description automatically generated">
            <a:extLst>
              <a:ext uri="{FF2B5EF4-FFF2-40B4-BE49-F238E27FC236}">
                <a16:creationId xmlns:a16="http://schemas.microsoft.com/office/drawing/2014/main" id="{9B300328-DD9F-3F79-5F3F-C778DA0D87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839" y="442924"/>
            <a:ext cx="6755924" cy="50669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09195"/>
      </p:ext>
    </p:extLst>
  </p:cSld>
  <p:clrMapOvr>
    <a:masterClrMapping/>
  </p:clrMapOvr>
  <mc:AlternateContent xmlns:mc="http://schemas.openxmlformats.org/markup-compatibility/2006" xmlns:p14="http://schemas.microsoft.com/office/powerpoint/2010/main">
    <mc:Choice Requires="p14">
      <p:transition spd="med" p14:dur="700" advTm="3097">
        <p:fade/>
      </p:transition>
    </mc:Choice>
    <mc:Fallback xmlns="">
      <p:transition spd="med" advTm="3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182767-A558-FC65-A1F6-C2D93C0F6BC0}"/>
              </a:ext>
            </a:extLst>
          </p:cNvPr>
          <p:cNvSpPr/>
          <p:nvPr/>
        </p:nvSpPr>
        <p:spPr>
          <a:xfrm>
            <a:off x="-12045" y="0"/>
            <a:ext cx="12204045"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1DC00"/>
              </a:solidFill>
            </a:endParaRPr>
          </a:p>
        </p:txBody>
      </p:sp>
      <p:sp>
        <p:nvSpPr>
          <p:cNvPr id="12" name="Rectangle 11">
            <a:extLst>
              <a:ext uri="{FF2B5EF4-FFF2-40B4-BE49-F238E27FC236}">
                <a16:creationId xmlns:a16="http://schemas.microsoft.com/office/drawing/2014/main" id="{4057D07C-6AF3-03BE-B0A1-1A5D02D69C75}"/>
              </a:ext>
            </a:extLst>
          </p:cNvPr>
          <p:cNvSpPr/>
          <p:nvPr/>
        </p:nvSpPr>
        <p:spPr>
          <a:xfrm>
            <a:off x="2420228" y="1281279"/>
            <a:ext cx="7429677" cy="31360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a:off x="2627480" y="1466916"/>
            <a:ext cx="6981719" cy="2587848"/>
          </a:xfrm>
        </p:spPr>
        <p:txBody>
          <a:bodyPr vert="horz" lIns="68580" tIns="34291" rIns="68580" bIns="34291" rtlCol="0" anchor="t">
            <a:normAutofit/>
          </a:bodyPr>
          <a:lstStyle/>
          <a:p>
            <a:pPr marL="0" indent="0">
              <a:spcBef>
                <a:spcPts val="3000"/>
              </a:spcBef>
              <a:buNone/>
            </a:pPr>
            <a:r>
              <a:rPr lang="en-US" dirty="0">
                <a:latin typeface="Arial" panose="020B0604020202020204" pitchFamily="34" charset="0"/>
                <a:ea typeface="Calibri" panose="020F0502020204030204" pitchFamily="34" charset="0"/>
                <a:cs typeface="Arial" panose="020B0604020202020204" pitchFamily="34" charset="0"/>
              </a:rPr>
              <a:t>Hello, we’re Living Streets the UK charity for everyday walking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spcBef>
                <a:spcPts val="3000"/>
              </a:spcBef>
              <a:buNone/>
            </a:pPr>
            <a:r>
              <a:rPr lang="en-US" dirty="0">
                <a:latin typeface="Arial" panose="020B0604020202020204" pitchFamily="34" charset="0"/>
                <a:ea typeface="Calibri" panose="020F0502020204030204" pitchFamily="34" charset="0"/>
                <a:cs typeface="Arial" panose="020B0604020202020204" pitchFamily="34" charset="0"/>
              </a:rPr>
              <a:t>I hope you enjoy this presentation, and I look forward to seeing how many of you are walking or travelling actively to school.</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5938765-572A-DF8E-E709-BC044D1442A6}"/>
              </a:ext>
            </a:extLst>
          </p:cNvPr>
          <p:cNvSpPr txBox="1"/>
          <p:nvPr/>
        </p:nvSpPr>
        <p:spPr>
          <a:xfrm>
            <a:off x="2420228" y="303778"/>
            <a:ext cx="7429677" cy="923330"/>
          </a:xfrm>
          <a:prstGeom prst="rect">
            <a:avLst/>
          </a:prstGeom>
          <a:solidFill>
            <a:srgbClr val="DF1995"/>
          </a:solidFill>
          <a:effectLst>
            <a:outerShdw blurRad="50800" dist="38100" dir="2700000" algn="tl" rotWithShape="0">
              <a:prstClr val="black">
                <a:alpha val="40000"/>
              </a:prstClr>
            </a:outerShdw>
          </a:effectLst>
        </p:spPr>
        <p:txBody>
          <a:bodyPr wrap="square" rtlCol="0">
            <a:spAutoFit/>
          </a:bodyPr>
          <a:lstStyle/>
          <a:p>
            <a:pPr algn="ctr"/>
            <a:r>
              <a:rPr lang="en-GB" sz="5400" b="1" dirty="0">
                <a:solidFill>
                  <a:schemeClr val="bg1"/>
                </a:solidFill>
                <a:latin typeface="Arial" panose="020B0604020202020204" pitchFamily="34" charset="0"/>
                <a:cs typeface="Arial" panose="020B0604020202020204" pitchFamily="34" charset="0"/>
              </a:rPr>
              <a:t>WELCOME TO WOW!</a:t>
            </a:r>
          </a:p>
        </p:txBody>
      </p:sp>
      <p:pic>
        <p:nvPicPr>
          <p:cNvPr id="15" name="Picture 14" descr="A black and white image of a street&#10;&#10;Description automatically generated">
            <a:extLst>
              <a:ext uri="{FF2B5EF4-FFF2-40B4-BE49-F238E27FC236}">
                <a16:creationId xmlns:a16="http://schemas.microsoft.com/office/drawing/2014/main" id="{DD167D1E-BD44-E851-9737-0038076B1B49}"/>
              </a:ext>
            </a:extLst>
          </p:cNvPr>
          <p:cNvPicPr>
            <a:picLocks noChangeAspect="1"/>
          </p:cNvPicPr>
          <p:nvPr/>
        </p:nvPicPr>
        <p:blipFill>
          <a:blip r:embed="rId5"/>
          <a:stretch>
            <a:fillRect/>
          </a:stretch>
        </p:blipFill>
        <p:spPr>
          <a:xfrm>
            <a:off x="174787" y="132501"/>
            <a:ext cx="1506108" cy="1290949"/>
          </a:xfrm>
          <a:prstGeom prst="rect">
            <a:avLst/>
          </a:prstGeom>
        </p:spPr>
      </p:pic>
      <p:pic>
        <p:nvPicPr>
          <p:cNvPr id="2" name="Recorded Sound">
            <a:hlinkClick r:id="" action="ppaction://media"/>
            <a:extLst>
              <a:ext uri="{FF2B5EF4-FFF2-40B4-BE49-F238E27FC236}">
                <a16:creationId xmlns:a16="http://schemas.microsoft.com/office/drawing/2014/main" id="{00615D7A-70D5-1881-FF14-5F36596D6BAE}"/>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161728" y="4679568"/>
            <a:ext cx="1913222" cy="784420"/>
          </a:xfrm>
          <a:prstGeom prst="rect">
            <a:avLst/>
          </a:prstGeom>
          <a:noFill/>
          <a:effectLst>
            <a:outerShdw blurRad="50800" dist="38100" dir="2700000" algn="tl" rotWithShape="0">
              <a:prstClr val="black">
                <a:alpha val="40000"/>
              </a:prstClr>
            </a:outerShdw>
          </a:effectLst>
        </p:spPr>
      </p:pic>
      <p:pic>
        <p:nvPicPr>
          <p:cNvPr id="14" name="Picture 13" descr="A cartoon of a child holding a butterfly&#10;&#10;Description automatically generated">
            <a:extLst>
              <a:ext uri="{FF2B5EF4-FFF2-40B4-BE49-F238E27FC236}">
                <a16:creationId xmlns:a16="http://schemas.microsoft.com/office/drawing/2014/main" id="{704D79F4-E356-B1DB-BBBF-7E78CCEAD0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809" y="4846082"/>
            <a:ext cx="1603324" cy="1603324"/>
          </a:xfrm>
          <a:prstGeom prst="rect">
            <a:avLst/>
          </a:prstGeom>
          <a:effectLst>
            <a:outerShdw blurRad="50800" dist="38100" dir="2700000" algn="tl" rotWithShape="0">
              <a:prstClr val="black">
                <a:alpha val="40000"/>
              </a:prstClr>
            </a:outerShdw>
          </a:effectLst>
        </p:spPr>
      </p:pic>
      <p:pic>
        <p:nvPicPr>
          <p:cNvPr id="17" name="Picture 16" descr="A hot air balloon with a person in it&#10;&#10;Description automatically generated">
            <a:extLst>
              <a:ext uri="{FF2B5EF4-FFF2-40B4-BE49-F238E27FC236}">
                <a16:creationId xmlns:a16="http://schemas.microsoft.com/office/drawing/2014/main" id="{9DCC6A92-5D67-3D94-7B06-7C16C88E4D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3577" y="5031683"/>
            <a:ext cx="1603324" cy="1603324"/>
          </a:xfrm>
          <a:prstGeom prst="rect">
            <a:avLst/>
          </a:prstGeom>
          <a:effectLst>
            <a:outerShdw blurRad="50800" dist="38100" dir="2700000" algn="tl" rotWithShape="0">
              <a:prstClr val="black">
                <a:alpha val="40000"/>
              </a:prstClr>
            </a:outerShdw>
          </a:effectLst>
        </p:spPr>
      </p:pic>
      <p:pic>
        <p:nvPicPr>
          <p:cNvPr id="19" name="Picture 18" descr="A cartoon of a child walking in the ocean&#10;&#10;Description automatically generated">
            <a:extLst>
              <a:ext uri="{FF2B5EF4-FFF2-40B4-BE49-F238E27FC236}">
                <a16:creationId xmlns:a16="http://schemas.microsoft.com/office/drawing/2014/main" id="{2CF5292C-37D7-4321-C573-69D15034C9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1937" y="4896918"/>
            <a:ext cx="1603324" cy="1603324"/>
          </a:xfrm>
          <a:prstGeom prst="rect">
            <a:avLst/>
          </a:prstGeom>
          <a:effectLst>
            <a:outerShdw blurRad="50800" dist="38100" dir="2700000" algn="tl" rotWithShape="0">
              <a:prstClr val="black">
                <a:alpha val="40000"/>
              </a:prstClr>
            </a:outerShdw>
          </a:effectLst>
        </p:spPr>
      </p:pic>
      <p:pic>
        <p:nvPicPr>
          <p:cNvPr id="21" name="Picture 20" descr="A cartoon of a child riding a dragon&#10;&#10;Description automatically generated">
            <a:extLst>
              <a:ext uri="{FF2B5EF4-FFF2-40B4-BE49-F238E27FC236}">
                <a16:creationId xmlns:a16="http://schemas.microsoft.com/office/drawing/2014/main" id="{D87ED8D7-FD28-B2EC-202C-A707378F55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2645" y="4991409"/>
            <a:ext cx="1603324" cy="1603324"/>
          </a:xfrm>
          <a:prstGeom prst="rect">
            <a:avLst/>
          </a:prstGeom>
          <a:effectLst>
            <a:outerShdw blurRad="50800" dist="38100" dir="2700000" algn="tl" rotWithShape="0">
              <a:prstClr val="black">
                <a:alpha val="40000"/>
              </a:prstClr>
            </a:outerShdw>
          </a:effectLst>
        </p:spPr>
      </p:pic>
      <p:pic>
        <p:nvPicPr>
          <p:cNvPr id="23" name="Picture 22" descr="A cartoon of kids playing hopscotch&#10;&#10;Description automatically generated">
            <a:extLst>
              <a:ext uri="{FF2B5EF4-FFF2-40B4-BE49-F238E27FC236}">
                <a16:creationId xmlns:a16="http://schemas.microsoft.com/office/drawing/2014/main" id="{7C7E4FAE-B2FC-310A-38FF-6A911E45C9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5900" y="4919910"/>
            <a:ext cx="1603324" cy="1603324"/>
          </a:xfrm>
          <a:prstGeom prst="rect">
            <a:avLst/>
          </a:prstGeom>
          <a:effectLst>
            <a:outerShdw blurRad="50800" dist="38100" dir="2700000" algn="tl" rotWithShape="0">
              <a:prstClr val="black">
                <a:alpha val="40000"/>
              </a:prstClr>
            </a:outerShdw>
          </a:effectLst>
        </p:spPr>
      </p:pic>
      <p:pic>
        <p:nvPicPr>
          <p:cNvPr id="25" name="Picture 24" descr="A child riding a unicorn&#10;&#10;Description automatically generated">
            <a:extLst>
              <a:ext uri="{FF2B5EF4-FFF2-40B4-BE49-F238E27FC236}">
                <a16:creationId xmlns:a16="http://schemas.microsoft.com/office/drawing/2014/main" id="{93958BED-C6DA-2C59-C2C3-4FD64DCF83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3628" y="4919910"/>
            <a:ext cx="1603324" cy="1603324"/>
          </a:xfrm>
          <a:prstGeom prst="rect">
            <a:avLst/>
          </a:prstGeom>
          <a:effectLst>
            <a:outerShdw blurRad="50800" dist="38100" dir="2700000" algn="tl" rotWithShape="0">
              <a:prstClr val="black">
                <a:alpha val="40000"/>
              </a:prstClr>
            </a:outerShdw>
          </a:effectLst>
        </p:spPr>
      </p:pic>
      <p:sp>
        <p:nvSpPr>
          <p:cNvPr id="26" name="Star: 5 Points 25">
            <a:extLst>
              <a:ext uri="{FF2B5EF4-FFF2-40B4-BE49-F238E27FC236}">
                <a16:creationId xmlns:a16="http://schemas.microsoft.com/office/drawing/2014/main" id="{3ED4604F-4469-3882-5C0B-D57B23B03A22}"/>
              </a:ext>
            </a:extLst>
          </p:cNvPr>
          <p:cNvSpPr/>
          <p:nvPr/>
        </p:nvSpPr>
        <p:spPr>
          <a:xfrm>
            <a:off x="10203885" y="1196117"/>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5 Points 26">
            <a:extLst>
              <a:ext uri="{FF2B5EF4-FFF2-40B4-BE49-F238E27FC236}">
                <a16:creationId xmlns:a16="http://schemas.microsoft.com/office/drawing/2014/main" id="{45D2B8A5-6F41-65B9-69E4-2753EF90DB18}"/>
              </a:ext>
            </a:extLst>
          </p:cNvPr>
          <p:cNvSpPr/>
          <p:nvPr/>
        </p:nvSpPr>
        <p:spPr>
          <a:xfrm>
            <a:off x="666705" y="3953688"/>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ar: 5 Points 27">
            <a:extLst>
              <a:ext uri="{FF2B5EF4-FFF2-40B4-BE49-F238E27FC236}">
                <a16:creationId xmlns:a16="http://schemas.microsoft.com/office/drawing/2014/main" id="{308D4EDC-C807-E18D-2FBF-65B46B1D1790}"/>
              </a:ext>
            </a:extLst>
          </p:cNvPr>
          <p:cNvSpPr/>
          <p:nvPr/>
        </p:nvSpPr>
        <p:spPr>
          <a:xfrm>
            <a:off x="11549953" y="3566293"/>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ar: 5 Points 28">
            <a:extLst>
              <a:ext uri="{FF2B5EF4-FFF2-40B4-BE49-F238E27FC236}">
                <a16:creationId xmlns:a16="http://schemas.microsoft.com/office/drawing/2014/main" id="{55C7AF25-4BBD-4564-1079-FE575F91ADFC}"/>
              </a:ext>
            </a:extLst>
          </p:cNvPr>
          <p:cNvSpPr/>
          <p:nvPr/>
        </p:nvSpPr>
        <p:spPr>
          <a:xfrm>
            <a:off x="1295543" y="1829895"/>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9C5818CD-6F96-7739-5B75-6B018C1A0148}"/>
              </a:ext>
            </a:extLst>
          </p:cNvPr>
          <p:cNvSpPr/>
          <p:nvPr/>
        </p:nvSpPr>
        <p:spPr>
          <a:xfrm>
            <a:off x="10249328" y="2461895"/>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tar: 5 Points 30">
            <a:extLst>
              <a:ext uri="{FF2B5EF4-FFF2-40B4-BE49-F238E27FC236}">
                <a16:creationId xmlns:a16="http://schemas.microsoft.com/office/drawing/2014/main" id="{2DA74A07-8F8E-9FEF-E748-41637FFA0F69}"/>
              </a:ext>
            </a:extLst>
          </p:cNvPr>
          <p:cNvSpPr/>
          <p:nvPr/>
        </p:nvSpPr>
        <p:spPr>
          <a:xfrm>
            <a:off x="1794170" y="3332151"/>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tar: 5 Points 31">
            <a:extLst>
              <a:ext uri="{FF2B5EF4-FFF2-40B4-BE49-F238E27FC236}">
                <a16:creationId xmlns:a16="http://schemas.microsoft.com/office/drawing/2014/main" id="{D4AA851C-5E78-8E70-92FE-FA2FC2A72F6C}"/>
              </a:ext>
            </a:extLst>
          </p:cNvPr>
          <p:cNvSpPr/>
          <p:nvPr/>
        </p:nvSpPr>
        <p:spPr>
          <a:xfrm>
            <a:off x="11479981" y="226571"/>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5 Points 32">
            <a:extLst>
              <a:ext uri="{FF2B5EF4-FFF2-40B4-BE49-F238E27FC236}">
                <a16:creationId xmlns:a16="http://schemas.microsoft.com/office/drawing/2014/main" id="{56D1110B-D25B-1B9C-D931-46D35B987C8F}"/>
              </a:ext>
            </a:extLst>
          </p:cNvPr>
          <p:cNvSpPr/>
          <p:nvPr/>
        </p:nvSpPr>
        <p:spPr>
          <a:xfrm>
            <a:off x="11545186" y="2143456"/>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5 Points 33">
            <a:extLst>
              <a:ext uri="{FF2B5EF4-FFF2-40B4-BE49-F238E27FC236}">
                <a16:creationId xmlns:a16="http://schemas.microsoft.com/office/drawing/2014/main" id="{39BF35AE-F472-F832-00A3-93BC0F8D5194}"/>
              </a:ext>
            </a:extLst>
          </p:cNvPr>
          <p:cNvSpPr/>
          <p:nvPr/>
        </p:nvSpPr>
        <p:spPr>
          <a:xfrm>
            <a:off x="10188877" y="4475312"/>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5 Points 34">
            <a:extLst>
              <a:ext uri="{FF2B5EF4-FFF2-40B4-BE49-F238E27FC236}">
                <a16:creationId xmlns:a16="http://schemas.microsoft.com/office/drawing/2014/main" id="{1F1A90BD-E92E-7E91-1A2C-8E8F0BC0B3D7}"/>
              </a:ext>
            </a:extLst>
          </p:cNvPr>
          <p:cNvSpPr/>
          <p:nvPr/>
        </p:nvSpPr>
        <p:spPr>
          <a:xfrm>
            <a:off x="472369" y="2814530"/>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tar: 5 Points 35">
            <a:extLst>
              <a:ext uri="{FF2B5EF4-FFF2-40B4-BE49-F238E27FC236}">
                <a16:creationId xmlns:a16="http://schemas.microsoft.com/office/drawing/2014/main" id="{57ECBC6C-16B8-7D99-10DD-C15F613712A8}"/>
              </a:ext>
            </a:extLst>
          </p:cNvPr>
          <p:cNvSpPr/>
          <p:nvPr/>
        </p:nvSpPr>
        <p:spPr>
          <a:xfrm>
            <a:off x="1545230" y="226571"/>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F9BE4899-4E7C-EA97-A172-233469943B9E}"/>
              </a:ext>
            </a:extLst>
          </p:cNvPr>
          <p:cNvSpPr txBox="1"/>
          <p:nvPr/>
        </p:nvSpPr>
        <p:spPr>
          <a:xfrm>
            <a:off x="4910377" y="5786876"/>
            <a:ext cx="2551336" cy="523220"/>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400" dirty="0">
                <a:latin typeface="Arial" panose="020B0604020202020204" pitchFamily="34" charset="0"/>
                <a:cs typeface="Arial" panose="020B0604020202020204" pitchFamily="34" charset="0"/>
              </a:rPr>
              <a:t>Click this button throughout the presentation to play audio</a:t>
            </a:r>
          </a:p>
        </p:txBody>
      </p:sp>
      <p:sp>
        <p:nvSpPr>
          <p:cNvPr id="39" name="Arrow: Up 38">
            <a:extLst>
              <a:ext uri="{FF2B5EF4-FFF2-40B4-BE49-F238E27FC236}">
                <a16:creationId xmlns:a16="http://schemas.microsoft.com/office/drawing/2014/main" id="{C7F7453A-094B-88BF-CC15-16BD28E15F80}"/>
              </a:ext>
            </a:extLst>
          </p:cNvPr>
          <p:cNvSpPr/>
          <p:nvPr/>
        </p:nvSpPr>
        <p:spPr>
          <a:xfrm>
            <a:off x="6054280" y="5497324"/>
            <a:ext cx="252154" cy="289552"/>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969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1F4697-4AD9-C44C-7B22-0850AF5F5F65}"/>
              </a:ext>
            </a:extLst>
          </p:cNvPr>
          <p:cNvSpPr/>
          <p:nvPr/>
        </p:nvSpPr>
        <p:spPr>
          <a:xfrm>
            <a:off x="-18221" y="0"/>
            <a:ext cx="12204045"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1DC00"/>
              </a:solidFill>
            </a:endParaRPr>
          </a:p>
        </p:txBody>
      </p:sp>
      <p:pic>
        <p:nvPicPr>
          <p:cNvPr id="6" name="Recorded Sound">
            <a:hlinkClick r:id="" action="ppaction://media"/>
            <a:extLst>
              <a:ext uri="{FF2B5EF4-FFF2-40B4-BE49-F238E27FC236}">
                <a16:creationId xmlns:a16="http://schemas.microsoft.com/office/drawing/2014/main" id="{2FA27CFA-9ADC-9254-7274-275F8CD065B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p:blipFill>
        <p:spPr>
          <a:xfrm>
            <a:off x="10188320" y="390664"/>
            <a:ext cx="1889324" cy="774622"/>
          </a:xfrm>
          <a:prstGeom prst="rect">
            <a:avLst/>
          </a:prstGeom>
        </p:spPr>
      </p:pic>
      <p:pic>
        <p:nvPicPr>
          <p:cNvPr id="11" name="Picture 10" descr="A black and white image of a street&#10;&#10;Description automatically generated">
            <a:extLst>
              <a:ext uri="{FF2B5EF4-FFF2-40B4-BE49-F238E27FC236}">
                <a16:creationId xmlns:a16="http://schemas.microsoft.com/office/drawing/2014/main" id="{2EEB85B2-944F-5025-2BFF-6ECF8FCFB28F}"/>
              </a:ext>
            </a:extLst>
          </p:cNvPr>
          <p:cNvPicPr>
            <a:picLocks noChangeAspect="1"/>
          </p:cNvPicPr>
          <p:nvPr/>
        </p:nvPicPr>
        <p:blipFill>
          <a:blip r:embed="rId6"/>
          <a:stretch>
            <a:fillRect/>
          </a:stretch>
        </p:blipFill>
        <p:spPr>
          <a:xfrm>
            <a:off x="174787" y="132501"/>
            <a:ext cx="1506108" cy="1290949"/>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CAAF6FBB-CF52-7433-3A3E-0ED942D830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190" y="1203991"/>
            <a:ext cx="7625222" cy="4289882"/>
          </a:xfrm>
          <a:prstGeom prst="rect">
            <a:avLst/>
          </a:prstGeom>
        </p:spPr>
      </p:pic>
      <p:sp>
        <p:nvSpPr>
          <p:cNvPr id="15" name="Rectangle 14">
            <a:extLst>
              <a:ext uri="{FF2B5EF4-FFF2-40B4-BE49-F238E27FC236}">
                <a16:creationId xmlns:a16="http://schemas.microsoft.com/office/drawing/2014/main" id="{7F5A6EEB-E248-116E-F4B9-3CDAD562A24F}"/>
              </a:ext>
            </a:extLst>
          </p:cNvPr>
          <p:cNvSpPr/>
          <p:nvPr/>
        </p:nvSpPr>
        <p:spPr>
          <a:xfrm>
            <a:off x="3311371" y="5621761"/>
            <a:ext cx="5450890" cy="830997"/>
          </a:xfrm>
          <a:prstGeom prst="rect">
            <a:avLst/>
          </a:prstGeom>
          <a:solidFill>
            <a:srgbClr val="DF199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3113179" y="5654009"/>
            <a:ext cx="5965641" cy="830997"/>
          </a:xfrm>
          <a:noFill/>
          <a:effectLst/>
        </p:spPr>
        <p:txBody>
          <a:bodyPr vert="horz" lIns="91440" tIns="45720" rIns="91440" bIns="45720" rtlCol="0" anchor="t">
            <a:normAutofit/>
          </a:bodyPr>
          <a:lstStyle/>
          <a:p>
            <a:pPr marL="0" indent="0" algn="ctr">
              <a:buNone/>
            </a:pPr>
            <a:r>
              <a:rPr lang="en-GB" sz="2400" b="1" dirty="0">
                <a:solidFill>
                  <a:schemeClr val="bg1"/>
                </a:solidFill>
                <a:latin typeface="Arial" panose="020B0604020202020204" pitchFamily="34" charset="0"/>
                <a:cs typeface="Arial" panose="020B0604020202020204" pitchFamily="34" charset="0"/>
              </a:rPr>
              <a:t>Enjoy the video! </a:t>
            </a:r>
            <a:endParaRPr lang="en-GB" sz="1800" b="1" dirty="0">
              <a:solidFill>
                <a:schemeClr val="bg1"/>
              </a:solidFill>
              <a:latin typeface="Arial" panose="020B0604020202020204" pitchFamily="34" charset="0"/>
              <a:cs typeface="Arial" panose="020B0604020202020204" pitchFamily="34" charset="0"/>
            </a:endParaRPr>
          </a:p>
          <a:p>
            <a:pPr marL="0" indent="0" algn="ctr">
              <a:buNone/>
            </a:pPr>
            <a:r>
              <a:rPr lang="en-GB" sz="1600" dirty="0">
                <a:solidFill>
                  <a:schemeClr val="bg1"/>
                </a:solidFill>
                <a:latin typeface="Arial" panose="020B0604020202020204" pitchFamily="34" charset="0"/>
                <a:cs typeface="Arial" panose="020B0604020202020204" pitchFamily="34" charset="0"/>
              </a:rPr>
              <a:t>Watch carefully, there will be questions afterwards.</a:t>
            </a:r>
          </a:p>
        </p:txBody>
      </p:sp>
      <p:sp>
        <p:nvSpPr>
          <p:cNvPr id="3" name="TextBox 2">
            <a:extLst>
              <a:ext uri="{FF2B5EF4-FFF2-40B4-BE49-F238E27FC236}">
                <a16:creationId xmlns:a16="http://schemas.microsoft.com/office/drawing/2014/main" id="{C3CEFC2B-3E34-44B7-0DC3-D1CDA7D2756A}"/>
              </a:ext>
            </a:extLst>
          </p:cNvPr>
          <p:cNvSpPr txBox="1"/>
          <p:nvPr/>
        </p:nvSpPr>
        <p:spPr>
          <a:xfrm>
            <a:off x="2111860" y="372994"/>
            <a:ext cx="796828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dirty="0">
                <a:latin typeface="Arial" panose="020B0604020202020204" pitchFamily="34" charset="0"/>
              </a:rPr>
              <a:t>HOW DOES WOW WORK?</a:t>
            </a:r>
          </a:p>
        </p:txBody>
      </p:sp>
    </p:spTree>
    <p:extLst>
      <p:ext uri="{BB962C8B-B14F-4D97-AF65-F5344CB8AC3E}">
        <p14:creationId xmlns:p14="http://schemas.microsoft.com/office/powerpoint/2010/main" val="106664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18221" y="0"/>
            <a:ext cx="12204045" cy="6858000"/>
          </a:xfrm>
          <a:prstGeom prst="rect">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1DC00"/>
              </a:solidFill>
            </a:endParaRPr>
          </a:p>
        </p:txBody>
      </p:sp>
      <p:pic>
        <p:nvPicPr>
          <p:cNvPr id="2" name="Online Media 1" title="WOW 2021/22 launch video">
            <a:hlinkClick r:id="" action="ppaction://media"/>
            <a:extLst>
              <a:ext uri="{FF2B5EF4-FFF2-40B4-BE49-F238E27FC236}">
                <a16:creationId xmlns:a16="http://schemas.microsoft.com/office/drawing/2014/main" id="{82858A61-5B60-4DCA-8751-722E5A6EDA0C}"/>
              </a:ext>
            </a:extLst>
          </p:cNvPr>
          <p:cNvPicPr>
            <a:picLocks noRot="1" noChangeAspect="1"/>
          </p:cNvPicPr>
          <p:nvPr>
            <a:videoFile r:link="rId1"/>
          </p:nvPr>
        </p:nvPicPr>
        <p:blipFill>
          <a:blip r:embed="rId4"/>
          <a:stretch>
            <a:fillRect/>
          </a:stretch>
        </p:blipFill>
        <p:spPr>
          <a:xfrm>
            <a:off x="2237104" y="1766657"/>
            <a:ext cx="7717790" cy="4341257"/>
          </a:xfrm>
          <a:prstGeom prst="rect">
            <a:avLst/>
          </a:prstGeom>
          <a:ln w="127000" cap="sq">
            <a:solidFill>
              <a:schemeClr val="bg1"/>
            </a:solidFill>
            <a:miter lim="800000"/>
          </a:ln>
          <a:effectLst>
            <a:outerShdw blurRad="57150" dist="50800" dir="2700000" algn="tl" rotWithShape="0">
              <a:srgbClr val="000000">
                <a:alpha val="40000"/>
              </a:srgbClr>
            </a:outerShdw>
          </a:effectLst>
        </p:spPr>
      </p:pic>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5"/>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764881" y="523915"/>
            <a:ext cx="666223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dirty="0">
                <a:latin typeface="Arial" panose="020B0604020202020204" pitchFamily="34" charset="0"/>
              </a:rPr>
              <a:t>WATCH THE VIDEO</a:t>
            </a:r>
          </a:p>
        </p:txBody>
      </p:sp>
      <p:pic>
        <p:nvPicPr>
          <p:cNvPr id="8" name="Picture 7" descr="A person in a yellow jacket&#10;&#10;Description automatically generated">
            <a:extLst>
              <a:ext uri="{FF2B5EF4-FFF2-40B4-BE49-F238E27FC236}">
                <a16:creationId xmlns:a16="http://schemas.microsoft.com/office/drawing/2014/main" id="{9881F9A4-8E52-72B9-279C-E98C64A9B8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68" y="2567488"/>
            <a:ext cx="1149990" cy="1149990"/>
          </a:xfrm>
          <a:prstGeom prst="rect">
            <a:avLst/>
          </a:prstGeom>
        </p:spPr>
      </p:pic>
      <p:pic>
        <p:nvPicPr>
          <p:cNvPr id="10" name="Picture 9" descr="A person in a yellow suit holding a circle&#10;&#10;Description automatically generated">
            <a:extLst>
              <a:ext uri="{FF2B5EF4-FFF2-40B4-BE49-F238E27FC236}">
                <a16:creationId xmlns:a16="http://schemas.microsoft.com/office/drawing/2014/main" id="{559E71CB-EDCF-48E4-9E34-A3CDE059C9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6778" y="35390"/>
            <a:ext cx="1485169" cy="1485169"/>
          </a:xfrm>
          <a:prstGeom prst="rect">
            <a:avLst/>
          </a:prstGeom>
        </p:spPr>
      </p:pic>
      <p:pic>
        <p:nvPicPr>
          <p:cNvPr id="12" name="Picture 11" descr="A group of people in yellow and green suits&#10;&#10;Description automatically generated">
            <a:extLst>
              <a:ext uri="{FF2B5EF4-FFF2-40B4-BE49-F238E27FC236}">
                <a16:creationId xmlns:a16="http://schemas.microsoft.com/office/drawing/2014/main" id="{3A521CAC-AD1B-A197-E1DD-E95C2D48D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4140" y="5042516"/>
            <a:ext cx="1485169" cy="1485169"/>
          </a:xfrm>
          <a:prstGeom prst="rect">
            <a:avLst/>
          </a:prstGeom>
        </p:spPr>
      </p:pic>
    </p:spTree>
    <p:extLst>
      <p:ext uri="{BB962C8B-B14F-4D97-AF65-F5344CB8AC3E}">
        <p14:creationId xmlns:p14="http://schemas.microsoft.com/office/powerpoint/2010/main" val="14731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52C9870E-8BB5-B05F-9BF0-6F7B9CE7DC73}"/>
              </a:ext>
            </a:extLst>
          </p:cNvPr>
          <p:cNvPicPr>
            <a:picLocks noChangeAspect="1"/>
          </p:cNvPicPr>
          <p:nvPr/>
        </p:nvPicPr>
        <p:blipFill rotWithShape="1">
          <a:blip r:embed="rId5">
            <a:extLst>
              <a:ext uri="{28A0092B-C50C-407E-A947-70E740481C1C}">
                <a14:useLocalDpi xmlns:a14="http://schemas.microsoft.com/office/drawing/2010/main" val="0"/>
              </a:ext>
            </a:extLst>
          </a:blip>
          <a:srcRect t="5280" b="5633"/>
          <a:stretch/>
        </p:blipFill>
        <p:spPr>
          <a:xfrm>
            <a:off x="958195" y="1808064"/>
            <a:ext cx="10539459" cy="4667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E93070E-87FF-C041-DFAD-3CD9FE667E2E}"/>
              </a:ext>
            </a:extLst>
          </p:cNvPr>
          <p:cNvPicPr>
            <a:picLocks noChangeAspect="1"/>
          </p:cNvPicPr>
          <p:nvPr/>
        </p:nvPicPr>
        <p:blipFill>
          <a:blip r:embed="rId6"/>
          <a:stretch>
            <a:fillRect/>
          </a:stretch>
        </p:blipFill>
        <p:spPr>
          <a:xfrm>
            <a:off x="997725" y="1808064"/>
            <a:ext cx="10446764" cy="3214448"/>
          </a:xfrm>
          <a:prstGeom prst="rect">
            <a:avLst/>
          </a:prstGeom>
        </p:spPr>
      </p:pic>
      <p:sp>
        <p:nvSpPr>
          <p:cNvPr id="6" name="Oval 5">
            <a:extLst>
              <a:ext uri="{FF2B5EF4-FFF2-40B4-BE49-F238E27FC236}">
                <a16:creationId xmlns:a16="http://schemas.microsoft.com/office/drawing/2014/main" id="{C0282E65-11DB-9CEE-9CD6-B5C0E59ED2B3}"/>
              </a:ext>
            </a:extLst>
          </p:cNvPr>
          <p:cNvSpPr/>
          <p:nvPr/>
        </p:nvSpPr>
        <p:spPr>
          <a:xfrm rot="5400000">
            <a:off x="8781658" y="2845184"/>
            <a:ext cx="1290918" cy="9873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CD054D6-0E39-A050-F420-0450FD64D83B}"/>
              </a:ext>
            </a:extLst>
          </p:cNvPr>
          <p:cNvSpPr/>
          <p:nvPr/>
        </p:nvSpPr>
        <p:spPr>
          <a:xfrm rot="10800000">
            <a:off x="1004543" y="2128644"/>
            <a:ext cx="1958224" cy="921336"/>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7D1BC7C-CD0B-11C3-1229-7C3EA7EF0DB8}"/>
              </a:ext>
            </a:extLst>
          </p:cNvPr>
          <p:cNvSpPr/>
          <p:nvPr/>
        </p:nvSpPr>
        <p:spPr>
          <a:xfrm rot="10800000">
            <a:off x="5248812" y="4423836"/>
            <a:ext cx="1958224" cy="921336"/>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7A2D2C1E-4A27-BF41-8DE6-AFA685CB840F}"/>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9845336" y="538424"/>
            <a:ext cx="1778508" cy="729187"/>
          </a:xfrm>
          <a:prstGeom prst="rect">
            <a:avLst/>
          </a:prstGeom>
        </p:spPr>
      </p:pic>
      <p:pic>
        <p:nvPicPr>
          <p:cNvPr id="14" name="Picture 13" descr="A black and white image of a street&#10;&#10;Description automatically generated">
            <a:extLst>
              <a:ext uri="{FF2B5EF4-FFF2-40B4-BE49-F238E27FC236}">
                <a16:creationId xmlns:a16="http://schemas.microsoft.com/office/drawing/2014/main" id="{AEC5D28F-0B2C-C77D-C964-394FD30AA527}"/>
              </a:ext>
            </a:extLst>
          </p:cNvPr>
          <p:cNvPicPr>
            <a:picLocks noChangeAspect="1"/>
          </p:cNvPicPr>
          <p:nvPr/>
        </p:nvPicPr>
        <p:blipFill>
          <a:blip r:embed="rId8"/>
          <a:stretch>
            <a:fillRect/>
          </a:stretch>
        </p:blipFill>
        <p:spPr>
          <a:xfrm>
            <a:off x="174787" y="132501"/>
            <a:ext cx="1506108" cy="1290949"/>
          </a:xfrm>
          <a:prstGeom prst="rect">
            <a:avLst/>
          </a:prstGeom>
        </p:spPr>
      </p:pic>
      <p:sp>
        <p:nvSpPr>
          <p:cNvPr id="5" name="TextBox 4">
            <a:extLst>
              <a:ext uri="{FF2B5EF4-FFF2-40B4-BE49-F238E27FC236}">
                <a16:creationId xmlns:a16="http://schemas.microsoft.com/office/drawing/2014/main" id="{4C1BF245-68F7-4525-6901-6D218F5CEBF9}"/>
              </a:ext>
            </a:extLst>
          </p:cNvPr>
          <p:cNvSpPr txBox="1"/>
          <p:nvPr/>
        </p:nvSpPr>
        <p:spPr>
          <a:xfrm>
            <a:off x="2764881" y="523915"/>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dirty="0">
                <a:latin typeface="Arial" panose="020B0604020202020204" pitchFamily="34" charset="0"/>
              </a:rPr>
              <a:t>WOW TRAVEL TRACKER</a:t>
            </a:r>
          </a:p>
        </p:txBody>
      </p:sp>
    </p:spTree>
    <p:extLst>
      <p:ext uri="{BB962C8B-B14F-4D97-AF65-F5344CB8AC3E}">
        <p14:creationId xmlns:p14="http://schemas.microsoft.com/office/powerpoint/2010/main" val="75072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45F6E4FD-3B3F-C52B-0DA3-F3574514E448}"/>
              </a:ext>
            </a:extLst>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p:blipFill>
        <p:spPr>
          <a:xfrm>
            <a:off x="9813657" y="475902"/>
            <a:ext cx="1726553" cy="707886"/>
          </a:xfrm>
          <a:prstGeom prst="rect">
            <a:avLst/>
          </a:prstGeom>
        </p:spPr>
      </p:pic>
      <p:pic>
        <p:nvPicPr>
          <p:cNvPr id="4" name="Picture 3" descr="A black and white image of a street&#10;&#10;Description automatically generated">
            <a:extLst>
              <a:ext uri="{FF2B5EF4-FFF2-40B4-BE49-F238E27FC236}">
                <a16:creationId xmlns:a16="http://schemas.microsoft.com/office/drawing/2014/main" id="{03774B8D-D475-6C28-FF57-755DD2E575F5}"/>
              </a:ext>
            </a:extLst>
          </p:cNvPr>
          <p:cNvPicPr>
            <a:picLocks noChangeAspect="1"/>
          </p:cNvPicPr>
          <p:nvPr/>
        </p:nvPicPr>
        <p:blipFill>
          <a:blip r:embed="rId7"/>
          <a:stretch>
            <a:fillRect/>
          </a:stretch>
        </p:blipFill>
        <p:spPr>
          <a:xfrm>
            <a:off x="174787" y="132501"/>
            <a:ext cx="1506108" cy="1290949"/>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431D2AFF-FA21-EBB6-B61E-60FF3F9F06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634" y="1982912"/>
            <a:ext cx="9724514" cy="4288577"/>
          </a:xfrm>
          <a:prstGeom prst="rect">
            <a:avLst/>
          </a:prstGeom>
        </p:spPr>
      </p:pic>
      <p:sp>
        <p:nvSpPr>
          <p:cNvPr id="2" name="TextBox 1">
            <a:extLst>
              <a:ext uri="{FF2B5EF4-FFF2-40B4-BE49-F238E27FC236}">
                <a16:creationId xmlns:a16="http://schemas.microsoft.com/office/drawing/2014/main" id="{2C22C2AE-47E7-EDAD-7D73-C5682C870830}"/>
              </a:ext>
            </a:extLst>
          </p:cNvPr>
          <p:cNvSpPr txBox="1"/>
          <p:nvPr/>
        </p:nvSpPr>
        <p:spPr>
          <a:xfrm>
            <a:off x="2764881" y="523915"/>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dirty="0">
                <a:latin typeface="Arial" panose="020B0604020202020204" pitchFamily="34" charset="0"/>
              </a:rPr>
              <a:t>WOW TRAVEL TRACKER</a:t>
            </a:r>
          </a:p>
        </p:txBody>
      </p:sp>
    </p:spTree>
    <p:extLst>
      <p:ext uri="{BB962C8B-B14F-4D97-AF65-F5344CB8AC3E}">
        <p14:creationId xmlns:p14="http://schemas.microsoft.com/office/powerpoint/2010/main" val="1933749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6D945CE0-105B-6863-EEF7-AA76F911E765}"/>
              </a:ext>
            </a:extLst>
          </p:cNvPr>
          <p:cNvPicPr>
            <a:picLocks noChangeAspect="1"/>
          </p:cNvPicPr>
          <p:nvPr/>
        </p:nvPicPr>
        <p:blipFill rotWithShape="1">
          <a:blip r:embed="rId5">
            <a:extLst>
              <a:ext uri="{28A0092B-C50C-407E-A947-70E740481C1C}">
                <a14:useLocalDpi xmlns:a14="http://schemas.microsoft.com/office/drawing/2010/main" val="0"/>
              </a:ext>
            </a:extLst>
          </a:blip>
          <a:srcRect l="813" t="1685" r="1190" b="2606"/>
          <a:stretch/>
        </p:blipFill>
        <p:spPr>
          <a:xfrm>
            <a:off x="1171254" y="1821131"/>
            <a:ext cx="9811820" cy="4763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B4E8A72-9FD0-8AC8-D82F-C26A724A7420}"/>
              </a:ext>
            </a:extLst>
          </p:cNvPr>
          <p:cNvPicPr>
            <a:picLocks noChangeAspect="1"/>
          </p:cNvPicPr>
          <p:nvPr/>
        </p:nvPicPr>
        <p:blipFill>
          <a:blip r:embed="rId6"/>
          <a:stretch>
            <a:fillRect/>
          </a:stretch>
        </p:blipFill>
        <p:spPr>
          <a:xfrm>
            <a:off x="1190090" y="1821131"/>
            <a:ext cx="9774148" cy="1283796"/>
          </a:xfrm>
          <a:prstGeom prst="rect">
            <a:avLst/>
          </a:prstGeom>
        </p:spPr>
      </p:pic>
      <p:sp>
        <p:nvSpPr>
          <p:cNvPr id="6" name="Oval 5">
            <a:extLst>
              <a:ext uri="{FF2B5EF4-FFF2-40B4-BE49-F238E27FC236}">
                <a16:creationId xmlns:a16="http://schemas.microsoft.com/office/drawing/2014/main" id="{3A9B9B7F-32D6-9C40-3346-C57A10760D38}"/>
              </a:ext>
            </a:extLst>
          </p:cNvPr>
          <p:cNvSpPr/>
          <p:nvPr/>
        </p:nvSpPr>
        <p:spPr>
          <a:xfrm>
            <a:off x="5082025" y="2631109"/>
            <a:ext cx="1290918" cy="677732"/>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Left 8">
            <a:extLst>
              <a:ext uri="{FF2B5EF4-FFF2-40B4-BE49-F238E27FC236}">
                <a16:creationId xmlns:a16="http://schemas.microsoft.com/office/drawing/2014/main" id="{15E3C7EC-6EEF-EA78-0224-F7F48BCE107D}"/>
              </a:ext>
            </a:extLst>
          </p:cNvPr>
          <p:cNvSpPr/>
          <p:nvPr/>
        </p:nvSpPr>
        <p:spPr>
          <a:xfrm rot="12038720">
            <a:off x="3923213" y="1540451"/>
            <a:ext cx="1183341" cy="935915"/>
          </a:xfrm>
          <a:prstGeom prst="leftArrow">
            <a:avLst>
              <a:gd name="adj1" fmla="val 37218"/>
              <a:gd name="adj2" fmla="val 54365"/>
            </a:avLst>
          </a:prstGeom>
          <a:solidFill>
            <a:srgbClr val="D1338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0EFF6FD2-AEFB-6A45-FF03-E74479D79210}"/>
              </a:ext>
            </a:extLst>
          </p:cNvPr>
          <p:cNvSpPr/>
          <p:nvPr/>
        </p:nvSpPr>
        <p:spPr>
          <a:xfrm rot="16200000">
            <a:off x="2779514" y="3451381"/>
            <a:ext cx="1290918" cy="832692"/>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Left 10">
            <a:extLst>
              <a:ext uri="{FF2B5EF4-FFF2-40B4-BE49-F238E27FC236}">
                <a16:creationId xmlns:a16="http://schemas.microsoft.com/office/drawing/2014/main" id="{060927CA-0C8C-5C96-9A74-A0A913B440FB}"/>
              </a:ext>
            </a:extLst>
          </p:cNvPr>
          <p:cNvSpPr/>
          <p:nvPr/>
        </p:nvSpPr>
        <p:spPr>
          <a:xfrm rot="12038720">
            <a:off x="1743392" y="2620547"/>
            <a:ext cx="1183341" cy="935915"/>
          </a:xfrm>
          <a:prstGeom prst="leftArrow">
            <a:avLst>
              <a:gd name="adj1" fmla="val 41582"/>
              <a:gd name="adj2" fmla="val 50000"/>
            </a:avLst>
          </a:prstGeom>
          <a:solidFill>
            <a:srgbClr val="DF199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corded Sound">
            <a:hlinkClick r:id="" action="ppaction://media"/>
            <a:extLst>
              <a:ext uri="{FF2B5EF4-FFF2-40B4-BE49-F238E27FC236}">
                <a16:creationId xmlns:a16="http://schemas.microsoft.com/office/drawing/2014/main" id="{1AE6F50E-C22A-B4A4-1E51-E1E969A0FF90}"/>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9725669" y="306763"/>
            <a:ext cx="1726553" cy="707886"/>
          </a:xfrm>
          <a:prstGeom prst="rect">
            <a:avLst/>
          </a:prstGeom>
          <a:noFill/>
        </p:spPr>
      </p:pic>
      <p:pic>
        <p:nvPicPr>
          <p:cNvPr id="3" name="Picture 2" descr="A black and white image of a street&#10;&#10;Description automatically generated">
            <a:extLst>
              <a:ext uri="{FF2B5EF4-FFF2-40B4-BE49-F238E27FC236}">
                <a16:creationId xmlns:a16="http://schemas.microsoft.com/office/drawing/2014/main" id="{404C01A4-DC07-B012-6902-B73A03547361}"/>
              </a:ext>
            </a:extLst>
          </p:cNvPr>
          <p:cNvPicPr>
            <a:picLocks noChangeAspect="1"/>
          </p:cNvPicPr>
          <p:nvPr/>
        </p:nvPicPr>
        <p:blipFill>
          <a:blip r:embed="rId8"/>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87AE9824-85E9-FB2E-F5C1-B2DC8A4E4FB4}"/>
              </a:ext>
            </a:extLst>
          </p:cNvPr>
          <p:cNvSpPr txBox="1"/>
          <p:nvPr/>
        </p:nvSpPr>
        <p:spPr>
          <a:xfrm>
            <a:off x="2764880" y="306763"/>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dirty="0">
                <a:latin typeface="Arial" panose="020B0604020202020204" pitchFamily="34" charset="0"/>
              </a:rPr>
              <a:t>WOW TRAVEL TRACKER</a:t>
            </a:r>
          </a:p>
        </p:txBody>
      </p:sp>
      <p:sp>
        <p:nvSpPr>
          <p:cNvPr id="5" name="TextBox 4">
            <a:extLst>
              <a:ext uri="{FF2B5EF4-FFF2-40B4-BE49-F238E27FC236}">
                <a16:creationId xmlns:a16="http://schemas.microsoft.com/office/drawing/2014/main" id="{C45201B3-E691-5D87-C995-6CF20B92D44D}"/>
              </a:ext>
            </a:extLst>
          </p:cNvPr>
          <p:cNvSpPr txBox="1"/>
          <p:nvPr/>
        </p:nvSpPr>
        <p:spPr>
          <a:xfrm>
            <a:off x="4452469" y="1079707"/>
            <a:ext cx="3249390" cy="523220"/>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GB" sz="2800" b="1" dirty="0">
                <a:solidFill>
                  <a:schemeClr val="bg1"/>
                </a:solidFill>
                <a:latin typeface="Arial" panose="020B0604020202020204" pitchFamily="34" charset="0"/>
              </a:rPr>
              <a:t>BATCH ENTRY</a:t>
            </a:r>
          </a:p>
        </p:txBody>
      </p:sp>
    </p:spTree>
    <p:extLst>
      <p:ext uri="{BB962C8B-B14F-4D97-AF65-F5344CB8AC3E}">
        <p14:creationId xmlns:p14="http://schemas.microsoft.com/office/powerpoint/2010/main" val="176071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4B076-24D2-2BE5-8578-5D89FA30C92B}"/>
              </a:ext>
            </a:extLst>
          </p:cNvPr>
          <p:cNvPicPr>
            <a:picLocks noChangeAspect="1"/>
          </p:cNvPicPr>
          <p:nvPr/>
        </p:nvPicPr>
        <p:blipFill>
          <a:blip r:embed="rId5"/>
          <a:stretch>
            <a:fillRect/>
          </a:stretch>
        </p:blipFill>
        <p:spPr>
          <a:xfrm>
            <a:off x="2571462" y="1771833"/>
            <a:ext cx="7049076" cy="4864926"/>
          </a:xfrm>
          <a:prstGeom prst="rect">
            <a:avLst/>
          </a:prstGeom>
          <a:ln w="38100" cap="sq">
            <a:solidFill>
              <a:srgbClr val="A7D5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265C71D8-BD09-6AB5-EDBC-F6FB4D7F3DD7}"/>
              </a:ext>
            </a:extLst>
          </p:cNvPr>
          <p:cNvSpPr/>
          <p:nvPr/>
        </p:nvSpPr>
        <p:spPr>
          <a:xfrm>
            <a:off x="4729776" y="1691015"/>
            <a:ext cx="2732443" cy="6651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Left 6">
            <a:extLst>
              <a:ext uri="{FF2B5EF4-FFF2-40B4-BE49-F238E27FC236}">
                <a16:creationId xmlns:a16="http://schemas.microsoft.com/office/drawing/2014/main" id="{DA42D6E5-6E84-FC84-631B-564879190EA7}"/>
              </a:ext>
            </a:extLst>
          </p:cNvPr>
          <p:cNvSpPr/>
          <p:nvPr/>
        </p:nvSpPr>
        <p:spPr>
          <a:xfrm rot="1761595">
            <a:off x="7202628" y="1888257"/>
            <a:ext cx="1376690" cy="935915"/>
          </a:xfrm>
          <a:prstGeom prst="leftArrow">
            <a:avLst>
              <a:gd name="adj1" fmla="val 39356"/>
              <a:gd name="adj2" fmla="val 50000"/>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Recorded Sound">
            <a:hlinkClick r:id="" action="ppaction://media"/>
            <a:extLst>
              <a:ext uri="{FF2B5EF4-FFF2-40B4-BE49-F238E27FC236}">
                <a16:creationId xmlns:a16="http://schemas.microsoft.com/office/drawing/2014/main" id="{E201D9CA-6955-7705-078D-2834F5E511D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9901505" y="306763"/>
            <a:ext cx="1726552" cy="707886"/>
          </a:xfrm>
          <a:prstGeom prst="rect">
            <a:avLst/>
          </a:prstGeom>
        </p:spPr>
      </p:pic>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7"/>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2B268DDE-44E4-2319-B8F1-301A0CDF6EB1}"/>
              </a:ext>
            </a:extLst>
          </p:cNvPr>
          <p:cNvSpPr txBox="1"/>
          <p:nvPr/>
        </p:nvSpPr>
        <p:spPr>
          <a:xfrm>
            <a:off x="2764880" y="306763"/>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dirty="0">
                <a:latin typeface="Arial" panose="020B0604020202020204" pitchFamily="34" charset="0"/>
              </a:rPr>
              <a:t>WOW TRAVEL TRACKER</a:t>
            </a:r>
          </a:p>
        </p:txBody>
      </p:sp>
      <p:sp>
        <p:nvSpPr>
          <p:cNvPr id="8" name="TextBox 7">
            <a:extLst>
              <a:ext uri="{FF2B5EF4-FFF2-40B4-BE49-F238E27FC236}">
                <a16:creationId xmlns:a16="http://schemas.microsoft.com/office/drawing/2014/main" id="{4B3BE8E0-F3D3-CBD9-CED6-F82CE64899BB}"/>
              </a:ext>
            </a:extLst>
          </p:cNvPr>
          <p:cNvSpPr txBox="1"/>
          <p:nvPr/>
        </p:nvSpPr>
        <p:spPr>
          <a:xfrm>
            <a:off x="4452469" y="1079707"/>
            <a:ext cx="3249390" cy="523220"/>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GB" sz="2800" b="1" dirty="0">
                <a:solidFill>
                  <a:schemeClr val="bg1"/>
                </a:solidFill>
                <a:latin typeface="Arial" panose="020B0604020202020204" pitchFamily="34" charset="0"/>
              </a:rPr>
              <a:t>LEADERBOARD</a:t>
            </a:r>
          </a:p>
        </p:txBody>
      </p:sp>
    </p:spTree>
    <p:extLst>
      <p:ext uri="{BB962C8B-B14F-4D97-AF65-F5344CB8AC3E}">
        <p14:creationId xmlns:p14="http://schemas.microsoft.com/office/powerpoint/2010/main" val="24642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5"/>
          <a:stretch>
            <a:fillRect/>
          </a:stretch>
        </p:blipFill>
        <p:spPr>
          <a:xfrm>
            <a:off x="238191" y="87654"/>
            <a:ext cx="1492156" cy="1278991"/>
          </a:xfrm>
          <a:prstGeom prst="rect">
            <a:avLst/>
          </a:prstGeom>
        </p:spPr>
      </p:pic>
      <p:sp>
        <p:nvSpPr>
          <p:cNvPr id="5" name="TextBox 4">
            <a:extLst>
              <a:ext uri="{FF2B5EF4-FFF2-40B4-BE49-F238E27FC236}">
                <a16:creationId xmlns:a16="http://schemas.microsoft.com/office/drawing/2014/main" id="{6EE329FD-BA3B-2B47-3A0F-DC1EBDEC8160}"/>
              </a:ext>
            </a:extLst>
          </p:cNvPr>
          <p:cNvSpPr txBox="1"/>
          <p:nvPr/>
        </p:nvSpPr>
        <p:spPr>
          <a:xfrm>
            <a:off x="2764881" y="729746"/>
            <a:ext cx="6662237"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3600" b="1" dirty="0">
                <a:latin typeface="Arial" panose="020B0604020202020204" pitchFamily="34" charset="0"/>
              </a:rPr>
              <a:t>WHAT IS YOUR FAVOURITE?</a:t>
            </a:r>
          </a:p>
        </p:txBody>
      </p:sp>
      <p:pic>
        <p:nvPicPr>
          <p:cNvPr id="7" name="Picture 6" descr="A calendar of the month of the year&#10;&#10;Description automatically generated">
            <a:extLst>
              <a:ext uri="{FF2B5EF4-FFF2-40B4-BE49-F238E27FC236}">
                <a16:creationId xmlns:a16="http://schemas.microsoft.com/office/drawing/2014/main" id="{73F8E4DA-7893-2D07-65B1-490F58F0A2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967" y="1509967"/>
            <a:ext cx="10696065" cy="5348033"/>
          </a:xfrm>
          <a:prstGeom prst="rect">
            <a:avLst/>
          </a:prstGeom>
        </p:spPr>
      </p:pic>
      <p:pic>
        <p:nvPicPr>
          <p:cNvPr id="3" name="Recording_slide9">
            <a:hlinkClick r:id="" action="ppaction://media"/>
            <a:extLst>
              <a:ext uri="{FF2B5EF4-FFF2-40B4-BE49-F238E27FC236}">
                <a16:creationId xmlns:a16="http://schemas.microsoft.com/office/drawing/2014/main" id="{FD0B96DE-88EA-6E27-B570-4D068C881263}"/>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9627438" y="727149"/>
            <a:ext cx="1668427" cy="684051"/>
          </a:xfrm>
          <a:prstGeom prst="rect">
            <a:avLst/>
          </a:prstGeom>
        </p:spPr>
      </p:pic>
    </p:spTree>
    <p:extLst>
      <p:ext uri="{BB962C8B-B14F-4D97-AF65-F5344CB8AC3E}">
        <p14:creationId xmlns:p14="http://schemas.microsoft.com/office/powerpoint/2010/main" val="1065638476"/>
      </p:ext>
    </p:extLst>
  </p:cSld>
  <p:clrMapOvr>
    <a:masterClrMapping/>
  </p:clrMapOvr>
  <mc:AlternateContent xmlns:mc="http://schemas.openxmlformats.org/markup-compatibility/2006" xmlns:p14="http://schemas.microsoft.com/office/powerpoint/2010/main">
    <mc:Choice Requires="p14">
      <p:transition spd="med" p14:dur="700" advTm="50819">
        <p:fade/>
      </p:transition>
    </mc:Choice>
    <mc:Fallback xmlns="">
      <p:transition spd="med" advTm="508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5a483ea-b938-465c-bd1f-cfc79fe429ab">
      <UserInfo>
        <DisplayName>Vicky Spencer</DisplayName>
        <AccountId>386</AccountId>
        <AccountType/>
      </UserInfo>
    </SharedWithUsers>
    <_ip_UnifiedCompliancePolicyUIAction xmlns="http://schemas.microsoft.com/sharepoint/v3" xsi:nil="true"/>
    <_ip_UnifiedCompliancePolicyProperties xmlns="http://schemas.microsoft.com/sharepoint/v3" xsi:nil="true"/>
    <TaxCatchAll xmlns="79d131e3-db1c-43bc-9a48-9b992d56a0cd" xsi:nil="true"/>
    <lcf76f155ced4ddcb4097134ff3c332f xmlns="fe805cfc-a9a4-475d-b577-3eab5da6d1f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F32EF271A77C45B9E40F1C64BB8934" ma:contentTypeVersion="20" ma:contentTypeDescription="Create a new document." ma:contentTypeScope="" ma:versionID="33100e3f71270987122eebbd2ec35aa2">
  <xsd:schema xmlns:xsd="http://www.w3.org/2001/XMLSchema" xmlns:xs="http://www.w3.org/2001/XMLSchema" xmlns:p="http://schemas.microsoft.com/office/2006/metadata/properties" xmlns:ns1="http://schemas.microsoft.com/sharepoint/v3" xmlns:ns2="fe805cfc-a9a4-475d-b577-3eab5da6d1ff" xmlns:ns3="75a483ea-b938-465c-bd1f-cfc79fe429ab" xmlns:ns4="79d131e3-db1c-43bc-9a48-9b992d56a0cd" targetNamespace="http://schemas.microsoft.com/office/2006/metadata/properties" ma:root="true" ma:fieldsID="f4782d5936b28f52831f4047baac35ee" ns1:_="" ns2:_="" ns3:_="" ns4:_="">
    <xsd:import namespace="http://schemas.microsoft.com/sharepoint/v3"/>
    <xsd:import namespace="fe805cfc-a9a4-475d-b577-3eab5da6d1ff"/>
    <xsd:import namespace="75a483ea-b938-465c-bd1f-cfc79fe429ab"/>
    <xsd:import namespace="79d131e3-db1c-43bc-9a48-9b992d56a0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805cfc-a9a4-475d-b577-3eab5da6d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cfc4416-7fd9-48d1-a119-23c3eb3c5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a483ea-b938-465c-bd1f-cfc79fe429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d131e3-db1c-43bc-9a48-9b992d56a0c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5da032d-c93f-4b98-bd54-4c055f6c9d9f}" ma:internalName="TaxCatchAll" ma:showField="CatchAllData" ma:web="79d131e3-db1c-43bc-9a48-9b992d56a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7D2F84-9DAD-4C24-88E5-4DE5FEF700A8}">
  <ds:schemaRefs>
    <ds:schemaRef ds:uri="75a483ea-b938-465c-bd1f-cfc79fe429ab"/>
    <ds:schemaRef ds:uri="79d131e3-db1c-43bc-9a48-9b992d56a0cd"/>
    <ds:schemaRef ds:uri="951b20b7-f7c8-4763-998b-ab5b0cbdf9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fe805cfc-a9a4-475d-b577-3eab5da6d1ff"/>
  </ds:schemaRefs>
</ds:datastoreItem>
</file>

<file path=customXml/itemProps2.xml><?xml version="1.0" encoding="utf-8"?>
<ds:datastoreItem xmlns:ds="http://schemas.openxmlformats.org/officeDocument/2006/customXml" ds:itemID="{088BEA83-CBCA-4B55-903E-A66B5917EFAC}">
  <ds:schemaRefs>
    <ds:schemaRef ds:uri="http://schemas.microsoft.com/sharepoint/v3/contenttype/forms"/>
  </ds:schemaRefs>
</ds:datastoreItem>
</file>

<file path=customXml/itemProps3.xml><?xml version="1.0" encoding="utf-8"?>
<ds:datastoreItem xmlns:ds="http://schemas.openxmlformats.org/officeDocument/2006/customXml" ds:itemID="{B21BE1BB-D50A-4CC1-A2A9-9998853D2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e805cfc-a9a4-475d-b577-3eab5da6d1ff"/>
    <ds:schemaRef ds:uri="75a483ea-b938-465c-bd1f-cfc79fe429ab"/>
    <ds:schemaRef ds:uri="79d131e3-db1c-43bc-9a48-9b992d56a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390</TotalTime>
  <Words>1448</Words>
  <Application>Microsoft Office PowerPoint</Application>
  <PresentationFormat>Widescreen</PresentationFormat>
  <Paragraphs>93</Paragraphs>
  <Slides>12</Slides>
  <Notes>12</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Segoe UI</vt:lpstr>
      <vt:lpstr>Swiss721BT-Roman</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TITLE HERE</dc:title>
  <dc:creator>Francesca Marzullo</dc:creator>
  <cp:lastModifiedBy>Sarah Lamey</cp:lastModifiedBy>
  <cp:revision>5</cp:revision>
  <cp:lastPrinted>2022-09-07T16:06:26Z</cp:lastPrinted>
  <dcterms:created xsi:type="dcterms:W3CDTF">2020-01-07T11:14:38Z</dcterms:created>
  <dcterms:modified xsi:type="dcterms:W3CDTF">2024-08-13T10:15:45Z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0x010100F0DCABAE9E3AF8479AE05B796CDF45DF</vt:lpwstr>
  </property>
  <property fmtid="{D5CDD505-2E9C-101B-9397-08002B2CF9AE}" pid="3" name="MediaServiceImageTags">
    <vt:lpwstr/>
  </property>
</Properties>
</file>