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302" r:id="rId5"/>
    <p:sldId id="304" r:id="rId6"/>
    <p:sldId id="285" r:id="rId7"/>
    <p:sldId id="279" r:id="rId8"/>
    <p:sldId id="299" r:id="rId9"/>
    <p:sldId id="293" r:id="rId10"/>
    <p:sldId id="303" r:id="rId11"/>
    <p:sldId id="30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McHugh" initials="CM" lastIdx="6" clrIdx="0">
    <p:extLst>
      <p:ext uri="{19B8F6BF-5375-455C-9EA6-DF929625EA0E}">
        <p15:presenceInfo xmlns:p15="http://schemas.microsoft.com/office/powerpoint/2012/main" userId="S::charlotte.mchugh@livingstreets.org.uk::5c5c74e4-298a-42ac-a502-49f6fe609168" providerId="AD"/>
      </p:ext>
    </p:extLst>
  </p:cmAuthor>
  <p:cmAuthor id="2" name="Charlotte McHugh" initials="CM [2]" lastIdx="4" clrIdx="1">
    <p:extLst>
      <p:ext uri="{19B8F6BF-5375-455C-9EA6-DF929625EA0E}">
        <p15:presenceInfo xmlns:p15="http://schemas.microsoft.com/office/powerpoint/2012/main" userId="Charlotte McHug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CF8"/>
    <a:srgbClr val="ACB348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22BE6C-FB3A-4C9F-B4C1-0561BA5B74E4}" v="44" dt="2023-10-31T10:14:29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70" autoAdjust="0"/>
  </p:normalViewPr>
  <p:slideViewPr>
    <p:cSldViewPr snapToGrid="0">
      <p:cViewPr varScale="1">
        <p:scale>
          <a:sx n="76" d="100"/>
          <a:sy n="76" d="100"/>
        </p:scale>
        <p:origin x="263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E33C3-E8B2-40B1-B647-03C5A0F88873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AD11B-4A99-448F-8CCF-446DEA6826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040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Helo, a chroeso i camau nesaf! enw fi ydy Hannah a dwi’n gweithio i’r elusen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Streets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elusen sy’n annog cerdded yn y Deyrnas Unedig.</a:t>
            </a:r>
          </a:p>
          <a:p>
            <a:endParaRPr lang="cy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eich blwyddyn chi am cymryd rhan yn ein her cerdded i’r ysgol. Mae’r her wedi ei ddylunio i cefnogi chi wrth feddwl am eich taith i’r ysgol ag adra.</a:t>
            </a:r>
          </a:p>
          <a:p>
            <a:endParaRPr lang="cy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Fydd y cyflwyniad yma yn helpu i chi ystyried y rhesymau i fod yn actif ar eich siwrne ag esbonio sut i cymryd rhan yn yr her. </a:t>
            </a:r>
          </a:p>
          <a:p>
            <a:endParaRPr lang="cy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 ddiweddar, dylai eich bod chi wedi cwblhau arolwg yn eich dosbarth am sut yr ydych yn teithio i’r ysgol ar hyn o bryd. Athrawon – plîs cadwch ef yn ddiogel tan ddiwedd yr her.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AD11B-4A99-448F-8CCF-446DEA6826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6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 err="1"/>
              <a:t>Meddyliwch</a:t>
            </a:r>
            <a:r>
              <a:rPr lang="en-GB" sz="1800" b="0" dirty="0"/>
              <a:t> </a:t>
            </a:r>
            <a:r>
              <a:rPr lang="en-GB" sz="1800" b="0" dirty="0" err="1"/>
              <a:t>yn</a:t>
            </a:r>
            <a:r>
              <a:rPr lang="en-GB" sz="1800" b="0" dirty="0"/>
              <a:t> </a:t>
            </a:r>
            <a:r>
              <a:rPr lang="en-GB" sz="1800" b="0" dirty="0" err="1"/>
              <a:t>ol</a:t>
            </a:r>
            <a:r>
              <a:rPr lang="en-GB" sz="1800" b="0" dirty="0"/>
              <a:t> </a:t>
            </a:r>
            <a:r>
              <a:rPr lang="en-GB" sz="1800" b="0" dirty="0" err="1"/>
              <a:t>i</a:t>
            </a:r>
            <a:r>
              <a:rPr lang="en-GB" sz="1800" b="0" dirty="0"/>
              <a:t> bore ma – </a:t>
            </a:r>
            <a:r>
              <a:rPr lang="en-GB" sz="1800" b="0" dirty="0" err="1"/>
              <a:t>sut</a:t>
            </a:r>
            <a:r>
              <a:rPr lang="en-GB" sz="1800" b="0" dirty="0"/>
              <a:t> </a:t>
            </a:r>
            <a:r>
              <a:rPr lang="en-GB" sz="1800" b="0" dirty="0" err="1"/>
              <a:t>ddaru</a:t>
            </a:r>
            <a:r>
              <a:rPr lang="en-GB" sz="1800" b="0" dirty="0"/>
              <a:t> chi </a:t>
            </a:r>
            <a:r>
              <a:rPr lang="en-GB" sz="1800" b="0" dirty="0" err="1"/>
              <a:t>deithio</a:t>
            </a:r>
            <a:r>
              <a:rPr lang="en-GB" sz="1800" b="0" dirty="0"/>
              <a:t> </a:t>
            </a:r>
            <a:r>
              <a:rPr lang="en-GB" sz="1800" b="0" dirty="0" err="1"/>
              <a:t>i’r</a:t>
            </a:r>
            <a:r>
              <a:rPr lang="en-GB" sz="1800" b="0" dirty="0"/>
              <a:t> Ysgol?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Athrawon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hoffwch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saib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fideo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gweld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unrhywun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eisiau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rhannu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ddaru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deithio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ysgol</a:t>
            </a:r>
            <a:r>
              <a:rPr lang="en-GB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pam?</a:t>
            </a:r>
          </a:p>
          <a:p>
            <a:endParaRPr lang="en-GB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AD11B-4A99-448F-8CCF-446DEA6826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6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llawer o ffyrdd o deithio, gan gynnwys: 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Cerdded neu defnyddio cadair olwyn yr holl ffordd i'r ysgol</a:t>
            </a:r>
          </a:p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Seiclo / </a:t>
            </a:r>
            <a:r>
              <a:rPr lang="cy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sgwtera</a:t>
            </a:r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Trafnidiaeth gyhoeddus 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Car / </a:t>
            </a:r>
            <a:r>
              <a:rPr lang="cy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taxi</a:t>
            </a:r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OLAF. Cerdded rhan o'r ffordd – mae hyn yn cyfuno trafnidiaeth gyhoeddus, car neu dacsi â thaith gerdded ar y diwedd i gwblhau'r daith. </a:t>
            </a:r>
            <a:endParaRPr lang="en-GB" b="0" i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AD11B-4A99-448F-8CCF-446DEA6826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3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Efallai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rhaid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rai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ohonoch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trafnidiaeth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cyhoeddus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car i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deithio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i'r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Ysgol,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cadw’n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actif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iawn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Fedrwch chi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unrhyw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rhesymau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symud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ystod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taith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Ysgol? </a:t>
            </a:r>
          </a:p>
          <a:p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rai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rhesymau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gynnwys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corfforol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cerdded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o'ch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taith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AD11B-4A99-448F-8CCF-446DEA6826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9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2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Mae’r Her cerdded Camau Nesaf wedi ei llunio i helpu chi elwa o symud mwy yn ystod eich taith i'r/o'r ysgol. </a:t>
            </a:r>
            <a:endParaRPr lang="en-GB" sz="2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2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Bydd pob un ohonoch chi'n cael cerdyn gyda set o heriau – bydd rhai yn eich helpu baratoi i gerdded mwy, a bydd rhai eraill yn eich annog i fynd allan i'r awyr agored a symud! </a:t>
            </a:r>
            <a:endParaRPr lang="en-GB" sz="2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2800" b="0" i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 nod yw cwblhau cymaint o'r heriau ag y gallwch chi, gan eu ticio nhw ar eich cerdyn wrth fynd ymlaen. </a:t>
            </a:r>
            <a:endParaRPr lang="en-GB" sz="18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AD11B-4A99-448F-8CCF-446DEA6826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26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Byddwch yn dechrau yr her yn fuan iawn, a mi fydd yr her yn para am wythnos. Bydd eich tiwtor yn dweud wrthych yn union pa dyddiadau y fyddech yn dechrau a gorffen.</a:t>
            </a:r>
          </a:p>
          <a:p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 gymryd rhan, gwnewch gymaint o’r heriau a phosib, a ticiwch nhw ar eich cerdyn wrth wneud. Bydd angen i chi gwblhau rhan waelod eich cerdyn efo’r manylion ar y sgrin – eich enw, grŵp tiwtor, ac y nifer o heriau yr ydych wedi ei </a:t>
            </a:r>
            <a:r>
              <a:rPr lang="cy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cwbwlhau</a:t>
            </a:r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Ar diwrnod </a:t>
            </a:r>
            <a:r>
              <a:rPr lang="cy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ola</a:t>
            </a:r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yr her, rhowch y darn yma o’r cerdyn i eich tiwtor.</a:t>
            </a: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AD11B-4A99-448F-8CCF-446DEA6826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95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Bydd y rhai hynny sy'n cwblhau'r her ac yn dychwelyd eu cerdyn yn cael y cyfle i ennill gwobr! 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Bydd un person lwcus o bob dosbarth yn ennill Love2shop </a:t>
            </a:r>
            <a:r>
              <a:rPr lang="cy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voucher</a:t>
            </a:r>
            <a:r>
              <a:rPr lang="cy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gellir ei defnyddio mewn amrywiaeth o siopau gwahanol. 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Felly,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lwc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gyda’r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her –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dwi’n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edrych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ymlaen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weld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sut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fyddwch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gyrru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ymlaen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Diolch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</a:t>
            </a:r>
            <a:r>
              <a:rPr lang="en-GB" sz="1800" b="0" i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wrando</a:t>
            </a:r>
            <a:r>
              <a:rPr lang="en-GB" sz="1800" b="0" i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GB" sz="18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AD11B-4A99-448F-8CCF-446DEA6826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4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AD11B-4A99-448F-8CCF-446DEA6826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25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644525"/>
            <a:ext cx="26479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455" y="4848348"/>
            <a:ext cx="8281090" cy="684000"/>
          </a:xfrm>
        </p:spPr>
        <p:txBody>
          <a:bodyPr/>
          <a:lstStyle>
            <a:lvl1pPr algn="ctr"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455" y="5536054"/>
            <a:ext cx="8281090" cy="314411"/>
          </a:xfrm>
        </p:spPr>
        <p:txBody>
          <a:bodyPr/>
          <a:lstStyle>
            <a:lvl1pPr marL="0" indent="0" algn="ctr">
              <a:buNone/>
              <a:defRPr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6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22338" y="2417763"/>
            <a:ext cx="5845175" cy="1997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2241550"/>
            <a:ext cx="16557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LS_people-0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3544888"/>
            <a:ext cx="81121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S_people-05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4997450"/>
            <a:ext cx="811213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LS_people-01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712788"/>
            <a:ext cx="81121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049" y="2684054"/>
            <a:ext cx="5469165" cy="545375"/>
          </a:xfrm>
        </p:spPr>
        <p:txBody>
          <a:bodyPr/>
          <a:lstStyle>
            <a:lvl1pPr algn="l">
              <a:defRPr spc="3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2050" y="3302003"/>
            <a:ext cx="5469164" cy="314411"/>
          </a:xfrm>
        </p:spPr>
        <p:txBody>
          <a:bodyPr/>
          <a:lstStyle>
            <a:lvl1pPr marL="0" indent="0" algn="l">
              <a:buNone/>
              <a:defRPr cap="none" baseline="0">
                <a:solidFill>
                  <a:srgbClr val="14131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162050" y="4584700"/>
            <a:ext cx="5297488" cy="885825"/>
          </a:xfrm>
        </p:spPr>
        <p:txBody>
          <a:bodyPr/>
          <a:lstStyle>
            <a:lvl1pPr>
              <a:defRPr sz="1400" cap="none" baseline="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64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141313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1162051" y="1351456"/>
            <a:ext cx="6339831" cy="415204"/>
          </a:xfrm>
        </p:spPr>
        <p:txBody>
          <a:bodyPr/>
          <a:lstStyle>
            <a:lvl1pPr>
              <a:spcAft>
                <a:spcPts val="0"/>
              </a:spcAft>
              <a:defRPr cap="none">
                <a:solidFill>
                  <a:srgbClr val="FD7B1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40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5575" y="9525"/>
            <a:ext cx="1244600" cy="1760538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141313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1162051" y="1351456"/>
            <a:ext cx="6339831" cy="415204"/>
          </a:xfrm>
        </p:spPr>
        <p:txBody>
          <a:bodyPr/>
          <a:lstStyle>
            <a:lvl1pPr>
              <a:spcAft>
                <a:spcPts val="0"/>
              </a:spcAft>
              <a:defRPr cap="none">
                <a:solidFill>
                  <a:srgbClr val="FD7B1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18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0" y="10065"/>
            <a:ext cx="9144000" cy="6856413"/>
          </a:xfr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2"/>
          </p:nvPr>
        </p:nvSpPr>
        <p:spPr>
          <a:xfrm>
            <a:off x="7779176" y="10065"/>
            <a:ext cx="1244175" cy="1755007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E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051" y="2050145"/>
            <a:ext cx="6339831" cy="4117217"/>
          </a:xfrm>
        </p:spPr>
        <p:txBody>
          <a:bodyPr/>
          <a:lstStyle>
            <a:lvl1pPr>
              <a:defRPr sz="1400" cap="none">
                <a:solidFill>
                  <a:srgbClr val="FFFFFE"/>
                </a:solidFill>
              </a:defRPr>
            </a:lvl1pPr>
            <a:lvl2pPr>
              <a:defRPr sz="1400">
                <a:solidFill>
                  <a:srgbClr val="FFFFFE"/>
                </a:solidFill>
              </a:defRPr>
            </a:lvl2pPr>
            <a:lvl3pPr>
              <a:defRPr sz="1400">
                <a:solidFill>
                  <a:srgbClr val="FFFFFE"/>
                </a:solidFill>
              </a:defRPr>
            </a:lvl3pPr>
            <a:lvl4pPr>
              <a:defRPr sz="1400">
                <a:solidFill>
                  <a:srgbClr val="FFFFFE"/>
                </a:solidFill>
              </a:defRPr>
            </a:lvl4pPr>
            <a:lvl5pPr>
              <a:defRPr sz="1400">
                <a:solidFill>
                  <a:srgbClr val="FFFFFE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1162051" y="1351456"/>
            <a:ext cx="6339831" cy="415204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cap="none">
                <a:solidFill>
                  <a:srgbClr val="FFFFFE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60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1" y="773415"/>
            <a:ext cx="6339831" cy="684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141313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1162051" y="1351456"/>
            <a:ext cx="6339831" cy="415204"/>
          </a:xfrm>
        </p:spPr>
        <p:txBody>
          <a:bodyPr/>
          <a:lstStyle>
            <a:lvl1pPr>
              <a:spcAft>
                <a:spcPts val="0"/>
              </a:spcAft>
              <a:defRPr cap="none">
                <a:solidFill>
                  <a:srgbClr val="A1C836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sz="quarter" idx="12"/>
          </p:nvPr>
        </p:nvSpPr>
        <p:spPr>
          <a:xfrm>
            <a:off x="7779176" y="10065"/>
            <a:ext cx="1244175" cy="1755007"/>
          </a:xfrm>
          <a:solidFill>
            <a:srgbClr val="B2B3B2"/>
          </a:solidFill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3"/>
          </p:nvPr>
        </p:nvSpPr>
        <p:spPr>
          <a:xfrm>
            <a:off x="7779176" y="2381413"/>
            <a:ext cx="1244175" cy="1755007"/>
          </a:xfrm>
          <a:solidFill>
            <a:schemeClr val="bg1"/>
          </a:solidFill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232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2050" y="773113"/>
            <a:ext cx="6340475" cy="539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050" y="2381250"/>
            <a:ext cx="6340475" cy="3822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681913" y="0"/>
            <a:ext cx="1462087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srgbClr val="98D003"/>
              </a:solidFill>
            </a:endParaRPr>
          </a:p>
        </p:txBody>
      </p:sp>
      <p:pic>
        <p:nvPicPr>
          <p:cNvPr id="3077" name="Picture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9525"/>
            <a:ext cx="12446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0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800" kern="1200" cap="all" spc="300">
          <a:solidFill>
            <a:srgbClr val="FD7B17"/>
          </a:solidFill>
          <a:latin typeface="Arial"/>
          <a:ea typeface="MS PGothic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800">
          <a:solidFill>
            <a:srgbClr val="FD7B17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ts val="1200"/>
        </a:spcAft>
        <a:buFont typeface="Arial" pitchFamily="34" charset="0"/>
        <a:defRPr sz="2200" kern="1200" cap="all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0"/>
        </a:spcBef>
        <a:spcAft>
          <a:spcPts val="1200"/>
        </a:spcAft>
        <a:buFont typeface="Arial" pitchFamily="34" charset="0"/>
        <a:defRPr sz="2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79388" indent="-179388" algn="l" defTabSz="457200" rtl="0" eaLnBrk="0" fontAlgn="base" hangingPunct="0">
        <a:spcBef>
          <a:spcPct val="0"/>
        </a:spcBef>
        <a:spcAft>
          <a:spcPts val="1200"/>
        </a:spcAft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358775" indent="-179388" algn="l" defTabSz="457200" rtl="0" eaLnBrk="0" fontAlgn="base" hangingPunct="0">
        <a:spcBef>
          <a:spcPct val="0"/>
        </a:spcBef>
        <a:spcAft>
          <a:spcPts val="1200"/>
        </a:spcAft>
        <a:buFont typeface="Arial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536575" indent="-177800" algn="l" defTabSz="457200" rtl="0" eaLnBrk="0" fontAlgn="base" hangingPunct="0">
        <a:spcBef>
          <a:spcPct val="0"/>
        </a:spcBef>
        <a:spcAft>
          <a:spcPts val="1200"/>
        </a:spcAft>
        <a:buFont typeface="Arial" pitchFamily="34" charset="0"/>
        <a:buChar char="»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4.mp4"/><Relationship Id="rId7" Type="http://schemas.openxmlformats.org/officeDocument/2006/relationships/image" Target="../media/image34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12" Type="http://schemas.openxmlformats.org/officeDocument/2006/relationships/image" Target="../media/image3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11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DEA9E8D-640E-48B9-9D45-A71360E12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41" y="-13756"/>
            <a:ext cx="1673594" cy="1733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38598-32E5-4FAE-9F8A-743A914A5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537" y="4176074"/>
            <a:ext cx="3788592" cy="2365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9FD5C-40A2-4A0D-8B0E-C169EDC86B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6405" y="3016803"/>
            <a:ext cx="3087595" cy="3784269"/>
          </a:xfrm>
          <a:prstGeom prst="rect">
            <a:avLst/>
          </a:prstGeom>
        </p:spPr>
      </p:pic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A26FBCAA-7F27-A335-C069-505F1C3F21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564">
            <a:off x="2371512" y="1555906"/>
            <a:ext cx="4731258" cy="2482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120F1-3D91-4E50-9BCD-86E252E3F4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" y="79735"/>
            <a:ext cx="3130287" cy="2365465"/>
          </a:xfrm>
          <a:prstGeom prst="rect">
            <a:avLst/>
          </a:prstGeom>
        </p:spPr>
      </p:pic>
      <p:pic>
        <p:nvPicPr>
          <p:cNvPr id="44" name="Video 43">
            <a:hlinkClick r:id="" action="ppaction://media"/>
            <a:extLst>
              <a:ext uri="{FF2B5EF4-FFF2-40B4-BE49-F238E27FC236}">
                <a16:creationId xmlns:a16="http://schemas.microsoft.com/office/drawing/2014/main" id="{932BD555-28B4-85A7-6105-F9B901598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rcRect l="21875" r="21875"/>
          <a:stretch>
            <a:fillRect/>
          </a:stretch>
        </p:blipFill>
        <p:spPr>
          <a:xfrm>
            <a:off x="4183566" y="4011988"/>
            <a:ext cx="2501343" cy="25013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81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8"/>
    </mc:Choice>
    <mc:Fallback xmlns="">
      <p:transition spd="slow" advTm="42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0C93A-892D-4E7A-9A42-D851D116E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3592" y="4226346"/>
            <a:ext cx="1671030" cy="2425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D715E7-AE06-4C4F-B849-A119F75B8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41" y="1366466"/>
            <a:ext cx="1228005" cy="92602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A3B90F6-E5C2-46B0-83D9-EBE5B9567E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54" y="233518"/>
            <a:ext cx="938833" cy="15035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F53A02-A4FA-438A-B2D4-ED52C1A760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" y="79735"/>
            <a:ext cx="3130287" cy="2365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BDD2C-0D74-4E5D-A606-BA7FD5C11B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0191"/>
            <a:ext cx="4605641" cy="30751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B4088-3757-4B02-B502-8C9C86459B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6948" y="906607"/>
            <a:ext cx="169294" cy="11279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B0F1BF-6FCE-4318-8BA0-D5F223F7E1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5439145"/>
            <a:ext cx="438913" cy="1325883"/>
          </a:xfrm>
          <a:prstGeom prst="rect">
            <a:avLst/>
          </a:prstGeom>
        </p:spPr>
      </p:pic>
      <p:pic>
        <p:nvPicPr>
          <p:cNvPr id="25" name="Picture 24" descr="A picture containing object&#10;&#10;Description automatically generated">
            <a:extLst>
              <a:ext uri="{FF2B5EF4-FFF2-40B4-BE49-F238E27FC236}">
                <a16:creationId xmlns:a16="http://schemas.microsoft.com/office/drawing/2014/main" id="{2A00EC16-E577-4562-AF44-2185F085D4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9" y="5819551"/>
            <a:ext cx="441961" cy="972314"/>
          </a:xfrm>
          <a:prstGeom prst="rect">
            <a:avLst/>
          </a:prstGeom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352BCF57-86C2-4F0E-B6BE-3CFE354A03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8690">
            <a:off x="138354" y="4086550"/>
            <a:ext cx="1310176" cy="1357319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582F655-C343-401D-BA67-59114CDF69AD}"/>
              </a:ext>
            </a:extLst>
          </p:cNvPr>
          <p:cNvSpPr txBox="1">
            <a:spLocks/>
          </p:cNvSpPr>
          <p:nvPr/>
        </p:nvSpPr>
        <p:spPr>
          <a:xfrm>
            <a:off x="2792088" y="4140347"/>
            <a:ext cx="4166527" cy="10954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kern="1200" cap="all" spc="300">
                <a:solidFill>
                  <a:srgbClr val="FD7B1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30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MS PGothic" pitchFamily="34" charset="-128"/>
              <a:cs typeface="Arial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35CF88E-EE24-4821-80F8-C1FB056C2782}"/>
              </a:ext>
            </a:extLst>
          </p:cNvPr>
          <p:cNvSpPr/>
          <p:nvPr/>
        </p:nvSpPr>
        <p:spPr>
          <a:xfrm rot="12750162" flipV="1">
            <a:off x="-1371641" y="3977817"/>
            <a:ext cx="8238644" cy="898901"/>
          </a:xfrm>
          <a:custGeom>
            <a:avLst/>
            <a:gdLst>
              <a:gd name="connsiteX0" fmla="*/ 0 w 3020290"/>
              <a:gd name="connsiteY0" fmla="*/ 665018 h 678873"/>
              <a:gd name="connsiteX1" fmla="*/ 83127 w 3020290"/>
              <a:gd name="connsiteY1" fmla="*/ 595746 h 678873"/>
              <a:gd name="connsiteX2" fmla="*/ 193963 w 3020290"/>
              <a:gd name="connsiteY2" fmla="*/ 484909 h 678873"/>
              <a:gd name="connsiteX3" fmla="*/ 235527 w 3020290"/>
              <a:gd name="connsiteY3" fmla="*/ 443346 h 678873"/>
              <a:gd name="connsiteX4" fmla="*/ 277090 w 3020290"/>
              <a:gd name="connsiteY4" fmla="*/ 401782 h 678873"/>
              <a:gd name="connsiteX5" fmla="*/ 360218 w 3020290"/>
              <a:gd name="connsiteY5" fmla="*/ 346364 h 678873"/>
              <a:gd name="connsiteX6" fmla="*/ 484909 w 3020290"/>
              <a:gd name="connsiteY6" fmla="*/ 249382 h 678873"/>
              <a:gd name="connsiteX7" fmla="*/ 568036 w 3020290"/>
              <a:gd name="connsiteY7" fmla="*/ 180109 h 678873"/>
              <a:gd name="connsiteX8" fmla="*/ 678872 w 3020290"/>
              <a:gd name="connsiteY8" fmla="*/ 96982 h 678873"/>
              <a:gd name="connsiteX9" fmla="*/ 734290 w 3020290"/>
              <a:gd name="connsiteY9" fmla="*/ 69273 h 678873"/>
              <a:gd name="connsiteX10" fmla="*/ 789709 w 3020290"/>
              <a:gd name="connsiteY10" fmla="*/ 27709 h 678873"/>
              <a:gd name="connsiteX11" fmla="*/ 858981 w 3020290"/>
              <a:gd name="connsiteY11" fmla="*/ 13855 h 678873"/>
              <a:gd name="connsiteX12" fmla="*/ 914400 w 3020290"/>
              <a:gd name="connsiteY12" fmla="*/ 0 h 678873"/>
              <a:gd name="connsiteX13" fmla="*/ 1302327 w 3020290"/>
              <a:gd name="connsiteY13" fmla="*/ 110837 h 678873"/>
              <a:gd name="connsiteX14" fmla="*/ 1343890 w 3020290"/>
              <a:gd name="connsiteY14" fmla="*/ 124691 h 678873"/>
              <a:gd name="connsiteX15" fmla="*/ 1524000 w 3020290"/>
              <a:gd name="connsiteY15" fmla="*/ 277091 h 678873"/>
              <a:gd name="connsiteX16" fmla="*/ 1565563 w 3020290"/>
              <a:gd name="connsiteY16" fmla="*/ 318655 h 678873"/>
              <a:gd name="connsiteX17" fmla="*/ 1676400 w 3020290"/>
              <a:gd name="connsiteY17" fmla="*/ 443346 h 678873"/>
              <a:gd name="connsiteX18" fmla="*/ 1731818 w 3020290"/>
              <a:gd name="connsiteY18" fmla="*/ 484909 h 678873"/>
              <a:gd name="connsiteX19" fmla="*/ 1773381 w 3020290"/>
              <a:gd name="connsiteY19" fmla="*/ 526473 h 678873"/>
              <a:gd name="connsiteX20" fmla="*/ 1856509 w 3020290"/>
              <a:gd name="connsiteY20" fmla="*/ 581891 h 678873"/>
              <a:gd name="connsiteX21" fmla="*/ 1953490 w 3020290"/>
              <a:gd name="connsiteY21" fmla="*/ 637309 h 678873"/>
              <a:gd name="connsiteX22" fmla="*/ 1995054 w 3020290"/>
              <a:gd name="connsiteY22" fmla="*/ 651164 h 678873"/>
              <a:gd name="connsiteX23" fmla="*/ 2119745 w 3020290"/>
              <a:gd name="connsiteY23" fmla="*/ 678873 h 678873"/>
              <a:gd name="connsiteX24" fmla="*/ 2369127 w 3020290"/>
              <a:gd name="connsiteY24" fmla="*/ 665018 h 678873"/>
              <a:gd name="connsiteX25" fmla="*/ 2438400 w 3020290"/>
              <a:gd name="connsiteY25" fmla="*/ 623455 h 678873"/>
              <a:gd name="connsiteX26" fmla="*/ 2493818 w 3020290"/>
              <a:gd name="connsiteY26" fmla="*/ 595746 h 678873"/>
              <a:gd name="connsiteX27" fmla="*/ 2563090 w 3020290"/>
              <a:gd name="connsiteY27" fmla="*/ 554182 h 678873"/>
              <a:gd name="connsiteX28" fmla="*/ 2604654 w 3020290"/>
              <a:gd name="connsiteY28" fmla="*/ 540327 h 678873"/>
              <a:gd name="connsiteX29" fmla="*/ 2729345 w 3020290"/>
              <a:gd name="connsiteY29" fmla="*/ 429491 h 678873"/>
              <a:gd name="connsiteX30" fmla="*/ 2757054 w 3020290"/>
              <a:gd name="connsiteY30" fmla="*/ 387927 h 678873"/>
              <a:gd name="connsiteX31" fmla="*/ 2854036 w 3020290"/>
              <a:gd name="connsiteY31" fmla="*/ 290946 h 678873"/>
              <a:gd name="connsiteX32" fmla="*/ 2895600 w 3020290"/>
              <a:gd name="connsiteY32" fmla="*/ 249382 h 678873"/>
              <a:gd name="connsiteX33" fmla="*/ 2937163 w 3020290"/>
              <a:gd name="connsiteY33" fmla="*/ 207818 h 678873"/>
              <a:gd name="connsiteX34" fmla="*/ 2992581 w 3020290"/>
              <a:gd name="connsiteY34" fmla="*/ 152400 h 678873"/>
              <a:gd name="connsiteX35" fmla="*/ 3020290 w 3020290"/>
              <a:gd name="connsiteY35" fmla="*/ 96982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20290" h="678873">
                <a:moveTo>
                  <a:pt x="0" y="665018"/>
                </a:moveTo>
                <a:cubicBezTo>
                  <a:pt x="27709" y="641927"/>
                  <a:pt x="56438" y="620009"/>
                  <a:pt x="83127" y="595746"/>
                </a:cubicBezTo>
                <a:cubicBezTo>
                  <a:pt x="83156" y="595720"/>
                  <a:pt x="179168" y="499704"/>
                  <a:pt x="193963" y="484909"/>
                </a:cubicBezTo>
                <a:lnTo>
                  <a:pt x="235527" y="443346"/>
                </a:lnTo>
                <a:cubicBezTo>
                  <a:pt x="249382" y="429491"/>
                  <a:pt x="260787" y="412650"/>
                  <a:pt x="277090" y="401782"/>
                </a:cubicBezTo>
                <a:cubicBezTo>
                  <a:pt x="304799" y="383309"/>
                  <a:pt x="336670" y="369912"/>
                  <a:pt x="360218" y="346364"/>
                </a:cubicBezTo>
                <a:cubicBezTo>
                  <a:pt x="434677" y="271905"/>
                  <a:pt x="393235" y="304387"/>
                  <a:pt x="484909" y="249382"/>
                </a:cubicBezTo>
                <a:cubicBezTo>
                  <a:pt x="535411" y="173628"/>
                  <a:pt x="483663" y="236358"/>
                  <a:pt x="568036" y="180109"/>
                </a:cubicBezTo>
                <a:cubicBezTo>
                  <a:pt x="606461" y="154492"/>
                  <a:pt x="637566" y="117635"/>
                  <a:pt x="678872" y="96982"/>
                </a:cubicBezTo>
                <a:cubicBezTo>
                  <a:pt x="697345" y="87746"/>
                  <a:pt x="716776" y="80219"/>
                  <a:pt x="734290" y="69273"/>
                </a:cubicBezTo>
                <a:cubicBezTo>
                  <a:pt x="753871" y="57035"/>
                  <a:pt x="768608" y="37087"/>
                  <a:pt x="789709" y="27709"/>
                </a:cubicBezTo>
                <a:cubicBezTo>
                  <a:pt x="811227" y="18145"/>
                  <a:pt x="835994" y="18963"/>
                  <a:pt x="858981" y="13855"/>
                </a:cubicBezTo>
                <a:cubicBezTo>
                  <a:pt x="877569" y="9724"/>
                  <a:pt x="895927" y="4618"/>
                  <a:pt x="914400" y="0"/>
                </a:cubicBezTo>
                <a:lnTo>
                  <a:pt x="1302327" y="110837"/>
                </a:lnTo>
                <a:cubicBezTo>
                  <a:pt x="1316352" y="114909"/>
                  <a:pt x="1331569" y="116851"/>
                  <a:pt x="1343890" y="124691"/>
                </a:cubicBezTo>
                <a:cubicBezTo>
                  <a:pt x="1438050" y="184610"/>
                  <a:pt x="1452337" y="205427"/>
                  <a:pt x="1524000" y="277091"/>
                </a:cubicBezTo>
                <a:cubicBezTo>
                  <a:pt x="1537854" y="290946"/>
                  <a:pt x="1553807" y="302980"/>
                  <a:pt x="1565563" y="318655"/>
                </a:cubicBezTo>
                <a:cubicBezTo>
                  <a:pt x="1600778" y="365608"/>
                  <a:pt x="1627487" y="406662"/>
                  <a:pt x="1676400" y="443346"/>
                </a:cubicBezTo>
                <a:cubicBezTo>
                  <a:pt x="1694873" y="457200"/>
                  <a:pt x="1714286" y="469882"/>
                  <a:pt x="1731818" y="484909"/>
                </a:cubicBezTo>
                <a:cubicBezTo>
                  <a:pt x="1746694" y="497660"/>
                  <a:pt x="1757915" y="514444"/>
                  <a:pt x="1773381" y="526473"/>
                </a:cubicBezTo>
                <a:cubicBezTo>
                  <a:pt x="1799668" y="546919"/>
                  <a:pt x="1828800" y="563418"/>
                  <a:pt x="1856509" y="581891"/>
                </a:cubicBezTo>
                <a:cubicBezTo>
                  <a:pt x="1898253" y="609721"/>
                  <a:pt x="1904269" y="616214"/>
                  <a:pt x="1953490" y="637309"/>
                </a:cubicBezTo>
                <a:cubicBezTo>
                  <a:pt x="1966913" y="643062"/>
                  <a:pt x="1981012" y="647152"/>
                  <a:pt x="1995054" y="651164"/>
                </a:cubicBezTo>
                <a:cubicBezTo>
                  <a:pt x="2040698" y="664205"/>
                  <a:pt x="2072141" y="669352"/>
                  <a:pt x="2119745" y="678873"/>
                </a:cubicBezTo>
                <a:cubicBezTo>
                  <a:pt x="2202872" y="674255"/>
                  <a:pt x="2287103" y="679283"/>
                  <a:pt x="2369127" y="665018"/>
                </a:cubicBezTo>
                <a:cubicBezTo>
                  <a:pt x="2395657" y="660404"/>
                  <a:pt x="2414860" y="636532"/>
                  <a:pt x="2438400" y="623455"/>
                </a:cubicBezTo>
                <a:cubicBezTo>
                  <a:pt x="2456454" y="613425"/>
                  <a:pt x="2475764" y="605776"/>
                  <a:pt x="2493818" y="595746"/>
                </a:cubicBezTo>
                <a:cubicBezTo>
                  <a:pt x="2517357" y="582668"/>
                  <a:pt x="2539005" y="566225"/>
                  <a:pt x="2563090" y="554182"/>
                </a:cubicBezTo>
                <a:cubicBezTo>
                  <a:pt x="2576152" y="547651"/>
                  <a:pt x="2591592" y="546858"/>
                  <a:pt x="2604654" y="540327"/>
                </a:cubicBezTo>
                <a:cubicBezTo>
                  <a:pt x="2646299" y="519504"/>
                  <a:pt x="2710985" y="457032"/>
                  <a:pt x="2729345" y="429491"/>
                </a:cubicBezTo>
                <a:cubicBezTo>
                  <a:pt x="2738581" y="415636"/>
                  <a:pt x="2745915" y="400304"/>
                  <a:pt x="2757054" y="387927"/>
                </a:cubicBezTo>
                <a:cubicBezTo>
                  <a:pt x="2787637" y="353945"/>
                  <a:pt x="2821709" y="323273"/>
                  <a:pt x="2854036" y="290946"/>
                </a:cubicBezTo>
                <a:lnTo>
                  <a:pt x="2895600" y="249382"/>
                </a:lnTo>
                <a:lnTo>
                  <a:pt x="2937163" y="207818"/>
                </a:lnTo>
                <a:lnTo>
                  <a:pt x="2992581" y="152400"/>
                </a:lnTo>
                <a:cubicBezTo>
                  <a:pt x="3008501" y="104641"/>
                  <a:pt x="2996110" y="121164"/>
                  <a:pt x="3020290" y="96982"/>
                </a:cubicBezTo>
              </a:path>
            </a:pathLst>
          </a:cu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446E071-432D-4AA4-98A8-AB949062A061}"/>
              </a:ext>
            </a:extLst>
          </p:cNvPr>
          <p:cNvSpPr/>
          <p:nvPr/>
        </p:nvSpPr>
        <p:spPr>
          <a:xfrm rot="21291661">
            <a:off x="3350612" y="4059898"/>
            <a:ext cx="2908566" cy="208672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127000" dir="1800000" algn="t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Sut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wnaethoch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 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deithio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i'r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ysgol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heddiw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cs typeface="Swiss721 BlkCn BT" panose="020B0806030502040204" pitchFamily="34" charset="0"/>
              </a:rPr>
              <a:t>? 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322F973-607A-4618-9550-6F9358F299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97" y="2188562"/>
            <a:ext cx="1661001" cy="4576466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13A48C21-03BE-9B28-4F55-276B52EF9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5"/>
          <a:srcRect l="21875" r="21875"/>
          <a:stretch>
            <a:fillRect/>
          </a:stretch>
        </p:blipFill>
        <p:spPr>
          <a:xfrm>
            <a:off x="6559486" y="4140347"/>
            <a:ext cx="2425598" cy="24255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6749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818"/>
    </mc:Choice>
    <mc:Fallback xmlns="">
      <p:transition spd="slow" advTm="1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EA93-6F8C-4D4E-8D20-B57E68285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5" y="4771737"/>
            <a:ext cx="1335174" cy="159275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0F92C72-8D28-45D9-8C87-89676211AF4A}"/>
              </a:ext>
            </a:extLst>
          </p:cNvPr>
          <p:cNvGrpSpPr/>
          <p:nvPr/>
        </p:nvGrpSpPr>
        <p:grpSpPr>
          <a:xfrm flipH="1">
            <a:off x="124173" y="3413723"/>
            <a:ext cx="3361719" cy="3197355"/>
            <a:chOff x="5142242" y="-236448"/>
            <a:chExt cx="3538675" cy="3534580"/>
          </a:xfrm>
        </p:grpSpPr>
        <p:pic>
          <p:nvPicPr>
            <p:cNvPr id="13" name="Picture 12" descr="A close up of an animal&#10;&#10;Description automatically generated">
              <a:extLst>
                <a:ext uri="{FF2B5EF4-FFF2-40B4-BE49-F238E27FC236}">
                  <a16:creationId xmlns:a16="http://schemas.microsoft.com/office/drawing/2014/main" id="{09195282-B7EE-4A5E-8D19-9FB0DB5CD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747"/>
            <a:stretch/>
          </p:blipFill>
          <p:spPr>
            <a:xfrm>
              <a:off x="7652119" y="-236448"/>
              <a:ext cx="1028798" cy="1698891"/>
            </a:xfrm>
            <a:prstGeom prst="rect">
              <a:avLst/>
            </a:prstGeom>
          </p:spPr>
        </p:pic>
        <p:pic>
          <p:nvPicPr>
            <p:cNvPr id="5" name="Picture 4" descr="A close up of an animal&#10;&#10;Description automatically generated">
              <a:extLst>
                <a:ext uri="{FF2B5EF4-FFF2-40B4-BE49-F238E27FC236}">
                  <a16:creationId xmlns:a16="http://schemas.microsoft.com/office/drawing/2014/main" id="{B7AFEC7F-3C63-45AE-A1BE-209255C14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23" r="1"/>
            <a:stretch/>
          </p:blipFill>
          <p:spPr>
            <a:xfrm rot="21187164" flipH="1">
              <a:off x="5142242" y="1046505"/>
              <a:ext cx="3422571" cy="225162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8D4CF37-0895-4496-A3F3-F9FF7E8FB2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56" y="84588"/>
            <a:ext cx="1500821" cy="179170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158CC52-940C-440B-A8CE-44C22763C9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96" y="2466740"/>
            <a:ext cx="1767143" cy="1134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13D30E-F4C2-4942-A840-99085623F6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525" y="217374"/>
            <a:ext cx="2201493" cy="10648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C68B72E-B1E1-4850-A75B-2529F54900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1" y="4746157"/>
            <a:ext cx="1329798" cy="2137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BD5D53-0D88-41BA-B5DF-4EC88EA42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3652" y="1658981"/>
            <a:ext cx="3894732" cy="232215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F7E5BE6-015E-42CB-AFF6-C7F75D7D7986}"/>
              </a:ext>
            </a:extLst>
          </p:cNvPr>
          <p:cNvSpPr/>
          <p:nvPr/>
        </p:nvSpPr>
        <p:spPr>
          <a:xfrm rot="21259607">
            <a:off x="3228818" y="4286380"/>
            <a:ext cx="3418031" cy="158812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127000" dir="1800000" algn="t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Mae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llawer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ffyrdd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deithio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9EAFF-6DB7-E1C7-2199-84EAB5EC378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6"/>
          <a:stretch/>
        </p:blipFill>
        <p:spPr>
          <a:xfrm flipH="1">
            <a:off x="427337" y="352085"/>
            <a:ext cx="1892781" cy="2533643"/>
          </a:xfrm>
          <a:prstGeom prst="rect">
            <a:avLst/>
          </a:prstGeom>
        </p:spPr>
      </p:pic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73DDD1CD-82E2-6D9B-6FC4-552CECEC36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rcRect l="21875" r="21875"/>
          <a:stretch>
            <a:fillRect/>
          </a:stretch>
        </p:blipFill>
        <p:spPr>
          <a:xfrm>
            <a:off x="243493" y="2571162"/>
            <a:ext cx="2580612" cy="25806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8167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633"/>
    </mc:Choice>
    <mc:Fallback xmlns="">
      <p:transition spd="slow" advTm="2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BA2274-6262-4409-9399-3E4857AD0287}"/>
              </a:ext>
            </a:extLst>
          </p:cNvPr>
          <p:cNvSpPr/>
          <p:nvPr/>
        </p:nvSpPr>
        <p:spPr>
          <a:xfrm>
            <a:off x="412711" y="312637"/>
            <a:ext cx="6263523" cy="1323439"/>
          </a:xfrm>
          <a:prstGeom prst="rect">
            <a:avLst/>
          </a:prstGeom>
          <a:solidFill>
            <a:schemeClr val="bg1"/>
          </a:solidFill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Rhesymau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dros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symud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mwy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yn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ystod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eich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taith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i'r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Swiss721 BlkCn BT" panose="020B0806030502040204" pitchFamily="34" charset="0"/>
                <a:ea typeface="+mn-ea"/>
                <a:cs typeface="Swiss721 BlkCn BT" panose="020B0806030502040204" pitchFamily="34" charset="0"/>
              </a:rPr>
              <a:t>ysgol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ea typeface="+mn-ea"/>
              <a:cs typeface="Swiss721 BlkCn BT" panose="020B0806030502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C03F56-9867-414E-9746-B9274A61674E}"/>
              </a:ext>
            </a:extLst>
          </p:cNvPr>
          <p:cNvSpPr/>
          <p:nvPr/>
        </p:nvSpPr>
        <p:spPr>
          <a:xfrm rot="21356115">
            <a:off x="207277" y="2117596"/>
            <a:ext cx="3143046" cy="412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AA2A1E-CF34-43ED-B071-8C9980C19606}"/>
              </a:ext>
            </a:extLst>
          </p:cNvPr>
          <p:cNvSpPr/>
          <p:nvPr/>
        </p:nvSpPr>
        <p:spPr>
          <a:xfrm rot="320937">
            <a:off x="260492" y="5996586"/>
            <a:ext cx="3344953" cy="412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EDEC6-71F1-405A-BFA4-CE64AA651DE8}"/>
              </a:ext>
            </a:extLst>
          </p:cNvPr>
          <p:cNvSpPr/>
          <p:nvPr/>
        </p:nvSpPr>
        <p:spPr>
          <a:xfrm>
            <a:off x="495452" y="3802069"/>
            <a:ext cx="3919513" cy="4956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0987FD-E97C-4B4D-A79D-42BEB00A65D8}"/>
              </a:ext>
            </a:extLst>
          </p:cNvPr>
          <p:cNvSpPr/>
          <p:nvPr/>
        </p:nvSpPr>
        <p:spPr>
          <a:xfrm>
            <a:off x="6386937" y="5176505"/>
            <a:ext cx="2488677" cy="412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D346A-17E2-4C0C-BF11-CAEF4F1F5DFC}"/>
              </a:ext>
            </a:extLst>
          </p:cNvPr>
          <p:cNvSpPr/>
          <p:nvPr/>
        </p:nvSpPr>
        <p:spPr>
          <a:xfrm>
            <a:off x="5724257" y="4154779"/>
            <a:ext cx="3215318" cy="412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BC75A-2422-428E-9829-6FD6B76855CB}"/>
              </a:ext>
            </a:extLst>
          </p:cNvPr>
          <p:cNvSpPr/>
          <p:nvPr/>
        </p:nvSpPr>
        <p:spPr>
          <a:xfrm>
            <a:off x="4654320" y="1931685"/>
            <a:ext cx="1879077" cy="412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88961551-270C-4E9B-BD9B-6F8395B64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" y="4099765"/>
            <a:ext cx="2552166" cy="1741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ACCA8D-7C70-492C-913E-1FE51A1402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00" y="4423998"/>
            <a:ext cx="3215318" cy="2007534"/>
          </a:xfrm>
          <a:prstGeom prst="rect">
            <a:avLst/>
          </a:prstGeom>
        </p:spPr>
      </p:pic>
      <p:pic>
        <p:nvPicPr>
          <p:cNvPr id="20" name="Picture 19" descr="A close up of an animal&#10;&#10;Description automatically generated">
            <a:extLst>
              <a:ext uri="{FF2B5EF4-FFF2-40B4-BE49-F238E27FC236}">
                <a16:creationId xmlns:a16="http://schemas.microsoft.com/office/drawing/2014/main" id="{40059498-2C65-4AD2-AFCE-7BC4AADB6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9152" y="2462854"/>
            <a:ext cx="3573615" cy="16292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F7D445-8128-4015-85AA-FBA80F0BC710}"/>
              </a:ext>
            </a:extLst>
          </p:cNvPr>
          <p:cNvSpPr txBox="1"/>
          <p:nvPr/>
        </p:nvSpPr>
        <p:spPr>
          <a:xfrm>
            <a:off x="5463643" y="2837919"/>
            <a:ext cx="883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£££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084CAB5-5982-4683-B403-55F0A88F66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37" y="2198878"/>
            <a:ext cx="1779556" cy="17688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07C7671-C6F9-446F-B446-072B6FE47BF7}"/>
              </a:ext>
            </a:extLst>
          </p:cNvPr>
          <p:cNvSpPr/>
          <p:nvPr/>
        </p:nvSpPr>
        <p:spPr>
          <a:xfrm rot="21377367">
            <a:off x="205800" y="2139135"/>
            <a:ext cx="3163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pl-PL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Mae'n eich helpu i gadw'n iach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C36FC-BAA8-4B3F-88F5-F9896AC2C605}"/>
              </a:ext>
            </a:extLst>
          </p:cNvPr>
          <p:cNvSpPr/>
          <p:nvPr/>
        </p:nvSpPr>
        <p:spPr>
          <a:xfrm>
            <a:off x="4611015" y="1938929"/>
            <a:ext cx="194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Mae'n</a:t>
            </a:r>
            <a:r>
              <a:rPr lang="en-GB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arbed</a:t>
            </a:r>
            <a:r>
              <a:rPr lang="en-GB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arian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DF360C-6A68-46F0-A40D-E4EB807F7DF0}"/>
              </a:ext>
            </a:extLst>
          </p:cNvPr>
          <p:cNvSpPr/>
          <p:nvPr/>
        </p:nvSpPr>
        <p:spPr>
          <a:xfrm>
            <a:off x="511332" y="3866784"/>
            <a:ext cx="3903633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Mae'n</a:t>
            </a:r>
            <a:r>
              <a:rPr lang="en-GB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gwneud</a:t>
            </a:r>
            <a:r>
              <a:rPr lang="en-GB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i chi </a:t>
            </a:r>
            <a:r>
              <a:rPr lang="en-GB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deimlo'n</a:t>
            </a:r>
            <a:r>
              <a:rPr lang="en-GB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hapusach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C63329-4D0A-4BC3-9126-9D6AE96B3919}"/>
              </a:ext>
            </a:extLst>
          </p:cNvPr>
          <p:cNvSpPr/>
          <p:nvPr/>
        </p:nvSpPr>
        <p:spPr>
          <a:xfrm>
            <a:off x="5769605" y="4117874"/>
            <a:ext cx="3169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000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Nid</a:t>
            </a:r>
            <a:r>
              <a:rPr lang="en-GB" sz="2000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2000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yw'n</a:t>
            </a:r>
            <a:r>
              <a:rPr lang="en-GB" sz="2000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2000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achosi</a:t>
            </a:r>
            <a:r>
              <a:rPr lang="en-GB" sz="2000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2000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llygredd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E8D2C0-788D-46AB-AD4F-FBCADDDDB472}"/>
              </a:ext>
            </a:extLst>
          </p:cNvPr>
          <p:cNvSpPr/>
          <p:nvPr/>
        </p:nvSpPr>
        <p:spPr>
          <a:xfrm rot="297902">
            <a:off x="261638" y="5990083"/>
            <a:ext cx="3305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2000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Mae'n rhoi annibyniaeth i chi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835C00-3D9D-4D48-B2F4-44CFFA06D5B5}"/>
              </a:ext>
            </a:extLst>
          </p:cNvPr>
          <p:cNvSpPr/>
          <p:nvPr/>
        </p:nvSpPr>
        <p:spPr>
          <a:xfrm>
            <a:off x="6412499" y="5188516"/>
            <a:ext cx="2409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000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Amser</a:t>
            </a:r>
            <a:r>
              <a:rPr lang="en-GB" sz="2000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2000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gyda</a:t>
            </a:r>
            <a:r>
              <a:rPr lang="en-GB" sz="2000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2000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ffrindiau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pic>
        <p:nvPicPr>
          <p:cNvPr id="2" name="Picture 1" descr="A pink sign with black text&#10;&#10;Description automatically generated">
            <a:extLst>
              <a:ext uri="{FF2B5EF4-FFF2-40B4-BE49-F238E27FC236}">
                <a16:creationId xmlns:a16="http://schemas.microsoft.com/office/drawing/2014/main" id="{CF3330D4-3249-007A-089B-595D9E8CDE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479">
            <a:off x="6457748" y="447535"/>
            <a:ext cx="2591367" cy="1359466"/>
          </a:xfrm>
          <a:prstGeom prst="rect">
            <a:avLst/>
          </a:prstGeom>
        </p:spPr>
      </p:pic>
      <p:pic>
        <p:nvPicPr>
          <p:cNvPr id="23" name="Video 22">
            <a:hlinkClick r:id="" action="ppaction://media"/>
            <a:extLst>
              <a:ext uri="{FF2B5EF4-FFF2-40B4-BE49-F238E27FC236}">
                <a16:creationId xmlns:a16="http://schemas.microsoft.com/office/drawing/2014/main" id="{2CA9D0EC-B7DF-1E25-7372-D2E9510D200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6735638" y="312637"/>
            <a:ext cx="2230107" cy="2230107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1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3"/>
    </mc:Choice>
    <mc:Fallback xmlns="">
      <p:transition spd="slow" advTm="2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C8C3E2-3300-4E79-8EA2-C8C629CB6FAD}"/>
              </a:ext>
            </a:extLst>
          </p:cNvPr>
          <p:cNvSpPr/>
          <p:nvPr/>
        </p:nvSpPr>
        <p:spPr>
          <a:xfrm rot="21246783">
            <a:off x="485882" y="510901"/>
            <a:ext cx="6412379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dist="127000" dir="1800000" algn="t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Her </a:t>
            </a:r>
            <a:r>
              <a:rPr lang="en-GB" sz="3600" b="1" dirty="0" err="1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Gerdded</a:t>
            </a:r>
            <a:r>
              <a:rPr lang="en-GB" sz="3600" b="1" dirty="0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Camau</a:t>
            </a:r>
            <a:r>
              <a:rPr lang="en-GB" sz="3600" b="1" dirty="0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Nesaf</a:t>
            </a:r>
            <a:endParaRPr lang="en-GB" sz="3600" b="1" dirty="0">
              <a:solidFill>
                <a:schemeClr val="bg1"/>
              </a:solidFill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AD19BE-B000-4B57-BDC8-CE71F4AE9995}"/>
              </a:ext>
            </a:extLst>
          </p:cNvPr>
          <p:cNvGrpSpPr/>
          <p:nvPr/>
        </p:nvGrpSpPr>
        <p:grpSpPr>
          <a:xfrm>
            <a:off x="1725595" y="1899395"/>
            <a:ext cx="7083157" cy="4552911"/>
            <a:chOff x="502264" y="1927340"/>
            <a:chExt cx="7751659" cy="49826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ED57C88-5862-4C7A-B74C-30F4C54984FA}"/>
                </a:ext>
              </a:extLst>
            </p:cNvPr>
            <p:cNvGrpSpPr/>
            <p:nvPr/>
          </p:nvGrpSpPr>
          <p:grpSpPr>
            <a:xfrm rot="295276">
              <a:off x="502264" y="1927340"/>
              <a:ext cx="4624177" cy="885586"/>
              <a:chOff x="1638249" y="4848659"/>
              <a:chExt cx="4624177" cy="88558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BE0701-A53F-4B49-A8E7-B39D497C4C49}"/>
                  </a:ext>
                </a:extLst>
              </p:cNvPr>
              <p:cNvSpPr/>
              <p:nvPr/>
            </p:nvSpPr>
            <p:spPr>
              <a:xfrm rot="21291661">
                <a:off x="1929711" y="4874941"/>
                <a:ext cx="4332715" cy="8593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dist="127000" dir="18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algn="ctr"/>
                <a:endParaRPr kumimoji="0" lang="en-GB" sz="4400" b="1" i="0" u="none" strike="noStrike" kern="1200" cap="none" spc="0" normalizeH="0" baseline="0" noProof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A72B82-7B1E-4F83-A496-A620A9638AB8}"/>
                  </a:ext>
                </a:extLst>
              </p:cNvPr>
              <p:cNvSpPr/>
              <p:nvPr/>
            </p:nvSpPr>
            <p:spPr>
              <a:xfrm rot="21200811">
                <a:off x="1638249" y="4848659"/>
                <a:ext cx="523365" cy="523365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06FDF4-40E6-404A-91EC-DD45F882A722}"/>
                  </a:ext>
                </a:extLst>
              </p:cNvPr>
              <p:cNvSpPr txBox="1"/>
              <p:nvPr/>
            </p:nvSpPr>
            <p:spPr>
              <a:xfrm rot="21281526">
                <a:off x="2597184" y="5009471"/>
                <a:ext cx="2658867" cy="639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latin typeface="Swiss721 BlkCn BT" panose="020B0806030502040204" pitchFamily="34" charset="0"/>
                    <a:cs typeface="Swiss721 BlkCn BT" panose="020B0806030502040204" pitchFamily="34" charset="0"/>
                  </a:rPr>
                  <a:t>SAWL HER 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8F63199-B809-4878-A088-E751A550BB65}"/>
                </a:ext>
              </a:extLst>
            </p:cNvPr>
            <p:cNvGrpSpPr/>
            <p:nvPr/>
          </p:nvGrpSpPr>
          <p:grpSpPr>
            <a:xfrm rot="318824">
              <a:off x="3647787" y="4500564"/>
              <a:ext cx="3643234" cy="972422"/>
              <a:chOff x="1680598" y="5042315"/>
              <a:chExt cx="3643234" cy="97242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7731D3-0A49-4C2A-8CE0-23277EAD4A2B}"/>
                  </a:ext>
                </a:extLst>
              </p:cNvPr>
              <p:cNvSpPr/>
              <p:nvPr/>
            </p:nvSpPr>
            <p:spPr>
              <a:xfrm rot="21291661">
                <a:off x="1975957" y="5155432"/>
                <a:ext cx="2393858" cy="8593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dist="127000" dir="18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algn="ctr"/>
                <a:endParaRPr kumimoji="0" lang="en-GB" sz="4400" b="1" i="0" u="none" strike="noStrike" kern="1200" cap="none" spc="0" normalizeH="0" baseline="0" noProof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55973B2-D2DB-40F0-B772-83879D57A53E}"/>
                  </a:ext>
                </a:extLst>
              </p:cNvPr>
              <p:cNvSpPr/>
              <p:nvPr/>
            </p:nvSpPr>
            <p:spPr>
              <a:xfrm rot="21200811">
                <a:off x="1680598" y="5042315"/>
                <a:ext cx="523365" cy="523365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CF8C6F0-E893-491E-8A98-E282F93F1822}"/>
                  </a:ext>
                </a:extLst>
              </p:cNvPr>
              <p:cNvSpPr txBox="1"/>
              <p:nvPr/>
            </p:nvSpPr>
            <p:spPr>
              <a:xfrm rot="21281526">
                <a:off x="2664965" y="5172431"/>
                <a:ext cx="2658867" cy="639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latin typeface="Swiss721 BlkCn BT" panose="020B0806030502040204" pitchFamily="34" charset="0"/>
                    <a:cs typeface="Swiss721 BlkCn BT" panose="020B0806030502040204" pitchFamily="34" charset="0"/>
                  </a:rPr>
                  <a:t>CHI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428889D-618E-47F3-9389-57E61D767096}"/>
                </a:ext>
              </a:extLst>
            </p:cNvPr>
            <p:cNvGrpSpPr/>
            <p:nvPr/>
          </p:nvGrpSpPr>
          <p:grpSpPr>
            <a:xfrm>
              <a:off x="1187186" y="3073619"/>
              <a:ext cx="4624176" cy="885586"/>
              <a:chOff x="2239071" y="4767726"/>
              <a:chExt cx="4624176" cy="885586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4748A78-0DEF-4BE7-BE4A-93888BD46789}"/>
                  </a:ext>
                </a:extLst>
              </p:cNvPr>
              <p:cNvSpPr/>
              <p:nvPr/>
            </p:nvSpPr>
            <p:spPr>
              <a:xfrm rot="21291661">
                <a:off x="2530533" y="4794008"/>
                <a:ext cx="4332714" cy="8593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dist="127000" dir="18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algn="ctr"/>
                <a:endParaRPr kumimoji="0" lang="en-GB" sz="4400" b="1" i="0" u="none" strike="noStrike" kern="1200" cap="none" spc="0" normalizeH="0" baseline="0" noProof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F904D97-6416-407D-8AA1-76C8017CF8AA}"/>
                  </a:ext>
                </a:extLst>
              </p:cNvPr>
              <p:cNvSpPr/>
              <p:nvPr/>
            </p:nvSpPr>
            <p:spPr>
              <a:xfrm rot="21200811">
                <a:off x="2239071" y="4767726"/>
                <a:ext cx="523365" cy="523365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x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FFB0A31-67B2-48EB-AB27-AAA6857AC935}"/>
                  </a:ext>
                </a:extLst>
              </p:cNvPr>
              <p:cNvSpPr txBox="1"/>
              <p:nvPr/>
            </p:nvSpPr>
            <p:spPr>
              <a:xfrm rot="21281526">
                <a:off x="3198005" y="4928540"/>
                <a:ext cx="2658867" cy="639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b="1" dirty="0">
                    <a:latin typeface="Swiss721 BlkCn BT" panose="020B0806030502040204" pitchFamily="34" charset="0"/>
                    <a:cs typeface="Swiss721 BlkCn BT" panose="020B0806030502040204" pitchFamily="34" charset="0"/>
                  </a:rPr>
                  <a:t>GALLWCH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B506C8-66D4-49EA-B659-F053FBC039A6}"/>
                </a:ext>
              </a:extLst>
            </p:cNvPr>
            <p:cNvGrpSpPr/>
            <p:nvPr/>
          </p:nvGrpSpPr>
          <p:grpSpPr>
            <a:xfrm rot="318824">
              <a:off x="4084199" y="6003971"/>
              <a:ext cx="4169724" cy="905980"/>
              <a:chOff x="1537485" y="5310048"/>
              <a:chExt cx="4169724" cy="90598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362ADE-50A5-4BF0-BB0A-23B12D8D4057}"/>
                  </a:ext>
                </a:extLst>
              </p:cNvPr>
              <p:cNvSpPr/>
              <p:nvPr/>
            </p:nvSpPr>
            <p:spPr>
              <a:xfrm rot="21291661">
                <a:off x="1829864" y="5356724"/>
                <a:ext cx="3877345" cy="8593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dist="127000" dir="18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algn="ctr"/>
                <a:endParaRPr kumimoji="0" lang="en-GB" sz="4400" b="1" i="0" u="none" strike="noStrike" kern="1200" cap="none" spc="0" normalizeH="0" baseline="0" noProof="0">
                  <a:ln>
                    <a:noFill/>
                  </a:ln>
                  <a:solidFill>
                    <a:srgbClr val="1413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8365899-D541-4457-A269-DC7881150060}"/>
                  </a:ext>
                </a:extLst>
              </p:cNvPr>
              <p:cNvSpPr/>
              <p:nvPr/>
            </p:nvSpPr>
            <p:spPr>
              <a:xfrm rot="21200811">
                <a:off x="1537485" y="5310048"/>
                <a:ext cx="523365" cy="523365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41D7BC-ED68-45D2-94E3-CD1B3BAE0044}"/>
                  </a:ext>
                </a:extLst>
              </p:cNvPr>
              <p:cNvSpPr txBox="1"/>
              <p:nvPr/>
            </p:nvSpPr>
            <p:spPr>
              <a:xfrm rot="21281526">
                <a:off x="2343935" y="5454941"/>
                <a:ext cx="2837990" cy="651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latin typeface="Swiss721 BlkCn BT" panose="020B0806030502040204" pitchFamily="34" charset="0"/>
                    <a:cs typeface="Swiss721 BlkCn BT" panose="020B0806030502040204" pitchFamily="34" charset="0"/>
                  </a:rPr>
                  <a:t>GWBLHAU?</a:t>
                </a:r>
              </a:p>
            </p:txBody>
          </p:sp>
        </p:grpSp>
      </p:grpSp>
      <p:pic>
        <p:nvPicPr>
          <p:cNvPr id="12" name="Picture 11" descr="A close up of an animal&#10;&#10;Description automatically generated">
            <a:extLst>
              <a:ext uri="{FF2B5EF4-FFF2-40B4-BE49-F238E27FC236}">
                <a16:creationId xmlns:a16="http://schemas.microsoft.com/office/drawing/2014/main" id="{6187EF37-3807-4D75-920C-0154A5C1B1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47"/>
          <a:stretch/>
        </p:blipFill>
        <p:spPr>
          <a:xfrm>
            <a:off x="28251" y="4295710"/>
            <a:ext cx="1483603" cy="24499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E98481-3F46-432D-91A9-F29CE9140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1" y="1343111"/>
            <a:ext cx="1275233" cy="1842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2DAFC-6A97-4E01-9845-993CF768C8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5" y="941169"/>
            <a:ext cx="1634232" cy="1562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6C3E5-26BA-4342-BB9E-F23DC51628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4" y="3363433"/>
            <a:ext cx="2503984" cy="103698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AA91369-CF93-437F-8BFC-F605A93CFD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4598">
            <a:off x="7897553" y="4548395"/>
            <a:ext cx="1072203" cy="1072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5B365-13C3-4AC0-BB91-149B02435B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53" y="3141917"/>
            <a:ext cx="1483702" cy="1323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8BA28D-F7F5-4D2D-9D08-F2CD6F56FE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4311" y="4703778"/>
            <a:ext cx="3198364" cy="1996948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A1635C95-48F0-DAFC-AF73-A4ADF3108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6591939" y="741768"/>
            <a:ext cx="2473247" cy="24732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51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1"/>
    </mc:Choice>
    <mc:Fallback xmlns="">
      <p:transition spd="slow" advTm="2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78BD37-DC6F-4D8E-915F-D14BEB85D0C9}"/>
              </a:ext>
            </a:extLst>
          </p:cNvPr>
          <p:cNvSpPr/>
          <p:nvPr/>
        </p:nvSpPr>
        <p:spPr>
          <a:xfrm>
            <a:off x="850966" y="640034"/>
            <a:ext cx="5776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400" b="1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2400" b="1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400" b="1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2400" b="1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3C00D-AFF8-41D8-9A95-3104A4291BAB}"/>
              </a:ext>
            </a:extLst>
          </p:cNvPr>
          <p:cNvSpPr/>
          <p:nvPr/>
        </p:nvSpPr>
        <p:spPr>
          <a:xfrm>
            <a:off x="462997" y="505629"/>
            <a:ext cx="6263523" cy="707886"/>
          </a:xfrm>
          <a:prstGeom prst="rect">
            <a:avLst/>
          </a:prstGeom>
          <a:solidFill>
            <a:schemeClr val="bg1"/>
          </a:solidFill>
          <a:effectLst>
            <a:outerShdw dist="50800" dir="1800000" algn="ctr" rotWithShape="0">
              <a:srgbClr val="000000">
                <a:alpha val="2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Swiss721 BlkCn BT" panose="020B0806030502040204" pitchFamily="34" charset="0"/>
                <a:cs typeface="Swiss721 BlkCn BT" panose="020B0806030502040204" pitchFamily="34" charset="0"/>
              </a:rPr>
              <a:t>Sut i </a:t>
            </a:r>
            <a:r>
              <a:rPr lang="en-GB" sz="4000" b="1" dirty="0" err="1">
                <a:latin typeface="Swiss721 BlkCn BT" panose="020B0806030502040204" pitchFamily="34" charset="0"/>
                <a:cs typeface="Swiss721 BlkCn BT" panose="020B0806030502040204" pitchFamily="34" charset="0"/>
              </a:rPr>
              <a:t>gymryd</a:t>
            </a:r>
            <a:r>
              <a:rPr lang="en-GB" sz="4000" b="1" dirty="0"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  <a:r>
              <a:rPr lang="en-GB" sz="4000" b="1" dirty="0" err="1">
                <a:latin typeface="Swiss721 BlkCn BT" panose="020B0806030502040204" pitchFamily="34" charset="0"/>
                <a:cs typeface="Swiss721 BlkCn BT" panose="020B0806030502040204" pitchFamily="34" charset="0"/>
              </a:rPr>
              <a:t>rhan</a:t>
            </a:r>
            <a:r>
              <a:rPr lang="en-GB" sz="4000" b="1" dirty="0">
                <a:latin typeface="Swiss721 BlkCn BT" panose="020B0806030502040204" pitchFamily="34" charset="0"/>
                <a:cs typeface="Swiss721 BlkCn BT" panose="020B0806030502040204" pitchFamily="34" charset="0"/>
              </a:rPr>
              <a:t> 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5087D3D-C821-4709-BF6B-7EBFF9CD87D1}"/>
              </a:ext>
            </a:extLst>
          </p:cNvPr>
          <p:cNvSpPr/>
          <p:nvPr/>
        </p:nvSpPr>
        <p:spPr>
          <a:xfrm>
            <a:off x="6070060" y="2598568"/>
            <a:ext cx="2393220" cy="2440791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dist="25400" dir="1800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RYDW I WEDI CWBLHAU </a:t>
            </a:r>
            <a:br>
              <a:rPr lang="en-GB" sz="2400" b="1" dirty="0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</a:br>
            <a:endParaRPr lang="en-GB" sz="2400" b="1" dirty="0">
              <a:solidFill>
                <a:schemeClr val="bg1"/>
              </a:solidFill>
              <a:latin typeface="Swiss721 BlkCn BT" panose="020B0806030502040204" pitchFamily="34" charset="0"/>
              <a:cs typeface="Swiss721 BlkCn BT" panose="020B0806030502040204" pitchFamily="34" charset="0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         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HER CAMAU NESAF</a:t>
            </a:r>
            <a:endParaRPr lang="en-GB" sz="2000" dirty="0"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D0BD9-E153-4860-B86B-3448C02889F3}"/>
              </a:ext>
            </a:extLst>
          </p:cNvPr>
          <p:cNvSpPr/>
          <p:nvPr/>
        </p:nvSpPr>
        <p:spPr>
          <a:xfrm rot="21404077">
            <a:off x="248409" y="2221950"/>
            <a:ext cx="5225777" cy="1016663"/>
          </a:xfrm>
          <a:prstGeom prst="rect">
            <a:avLst/>
          </a:prstGeom>
          <a:solidFill>
            <a:schemeClr val="bg1"/>
          </a:solidFill>
          <a:effectLst>
            <a:outerShdw dist="76200" dir="1800000" algn="t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GB" sz="40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093A2-8C04-47E5-9A9F-4B0A79C989B3}"/>
              </a:ext>
            </a:extLst>
          </p:cNvPr>
          <p:cNvSpPr/>
          <p:nvPr/>
        </p:nvSpPr>
        <p:spPr>
          <a:xfrm rot="21421708">
            <a:off x="250379" y="2323579"/>
            <a:ext cx="1412907" cy="1024738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DA45B7-97DC-40C0-9462-0516DB6485AF}"/>
              </a:ext>
            </a:extLst>
          </p:cNvPr>
          <p:cNvCxnSpPr>
            <a:cxnSpLocks/>
          </p:cNvCxnSpPr>
          <p:nvPr/>
        </p:nvCxnSpPr>
        <p:spPr>
          <a:xfrm rot="-540000" flipV="1">
            <a:off x="684000" y="3024000"/>
            <a:ext cx="1461913" cy="39566"/>
          </a:xfrm>
          <a:prstGeom prst="straightConnector1">
            <a:avLst/>
          </a:prstGeom>
          <a:ln w="76200">
            <a:headEnd type="none" w="med" len="sm"/>
            <a:tailEnd type="arrow" w="lg" len="me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27B2839-A8A4-45CC-8D9C-048DB5EC1A2B}"/>
              </a:ext>
            </a:extLst>
          </p:cNvPr>
          <p:cNvSpPr txBox="1"/>
          <p:nvPr/>
        </p:nvSpPr>
        <p:spPr>
          <a:xfrm rot="21432579">
            <a:off x="387097" y="2516738"/>
            <a:ext cx="113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Swiss721 BlkCn BT" panose="020B0806030502040204" pitchFamily="34" charset="0"/>
                <a:cs typeface="Swiss721 BlkCn BT" panose="020B0806030502040204" pitchFamily="34" charset="0"/>
              </a:rPr>
              <a:t>ENW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6D9A91-A606-4ED2-B6AF-BA14BE856CA8}"/>
              </a:ext>
            </a:extLst>
          </p:cNvPr>
          <p:cNvSpPr/>
          <p:nvPr/>
        </p:nvSpPr>
        <p:spPr>
          <a:xfrm>
            <a:off x="6622022" y="3476784"/>
            <a:ext cx="1289295" cy="68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_ _ _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B8B06D-8D42-449E-82CA-254C025492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9"/>
          <a:stretch/>
        </p:blipFill>
        <p:spPr>
          <a:xfrm>
            <a:off x="-31085" y="4742221"/>
            <a:ext cx="2610764" cy="211577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F4093F00-33D5-44FB-95F1-89481C9F2FA3}"/>
              </a:ext>
            </a:extLst>
          </p:cNvPr>
          <p:cNvGrpSpPr/>
          <p:nvPr/>
        </p:nvGrpSpPr>
        <p:grpSpPr>
          <a:xfrm>
            <a:off x="2149813" y="5720080"/>
            <a:ext cx="6648747" cy="851510"/>
            <a:chOff x="2149813" y="5720080"/>
            <a:chExt cx="6648747" cy="85151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9565193-0AF7-498E-9B8E-5214E33104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9813" y="5720080"/>
              <a:ext cx="6648747" cy="302208"/>
            </a:xfrm>
            <a:prstGeom prst="line">
              <a:avLst/>
            </a:prstGeom>
            <a:ln w="60325" cmpd="sng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C4A30E-D2BA-4AEE-A220-E9696F953775}"/>
                </a:ext>
              </a:extLst>
            </p:cNvPr>
            <p:cNvSpPr txBox="1"/>
            <p:nvPr/>
          </p:nvSpPr>
          <p:spPr>
            <a:xfrm rot="21411426">
              <a:off x="5349711" y="6048370"/>
              <a:ext cx="2872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5"/>
                  </a:solidFill>
                  <a:latin typeface="Swiss721 BlkCn BT" panose="020B0806030502040204" pitchFamily="34" charset="0"/>
                  <a:cs typeface="Swiss721 BlkCn BT" panose="020B0806030502040204" pitchFamily="34" charset="0"/>
                </a:rPr>
                <a:t>RHWYGWCH YMA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2830E28-DAF5-47E5-B6EB-3C14F04E8077}"/>
                </a:ext>
              </a:extLst>
            </p:cNvPr>
            <p:cNvGrpSpPr/>
            <p:nvPr/>
          </p:nvGrpSpPr>
          <p:grpSpPr>
            <a:xfrm rot="523228">
              <a:off x="8330632" y="5847233"/>
              <a:ext cx="279882" cy="303067"/>
              <a:chOff x="8559693" y="5998796"/>
              <a:chExt cx="298676" cy="383516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850A346-23F5-46FA-94C2-4675A39730DE}"/>
                  </a:ext>
                </a:extLst>
              </p:cNvPr>
              <p:cNvCxnSpPr>
                <a:cxnSpLocks/>
              </p:cNvCxnSpPr>
              <p:nvPr/>
            </p:nvCxnSpPr>
            <p:spPr>
              <a:xfrm rot="13089003">
                <a:off x="8559693" y="5998796"/>
                <a:ext cx="206" cy="383516"/>
              </a:xfrm>
              <a:prstGeom prst="line">
                <a:avLst/>
              </a:prstGeom>
              <a:ln w="63500"/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405ED8D-1DCE-44C8-A50E-04FF745C88F9}"/>
                  </a:ext>
                </a:extLst>
              </p:cNvPr>
              <p:cNvCxnSpPr>
                <a:cxnSpLocks/>
              </p:cNvCxnSpPr>
              <p:nvPr/>
            </p:nvCxnSpPr>
            <p:spPr>
              <a:xfrm rot="21076772">
                <a:off x="8630243" y="6018003"/>
                <a:ext cx="228126" cy="270127"/>
              </a:xfrm>
              <a:prstGeom prst="line">
                <a:avLst/>
              </a:prstGeom>
              <a:ln w="63500"/>
              <a:effectLst/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AC8127C-0A4E-433F-8EA5-4B39051690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12" y="4650843"/>
            <a:ext cx="1483702" cy="132365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71A157-0D59-4947-B79D-6FBE59917A1F}"/>
              </a:ext>
            </a:extLst>
          </p:cNvPr>
          <p:cNvGrpSpPr/>
          <p:nvPr/>
        </p:nvGrpSpPr>
        <p:grpSpPr>
          <a:xfrm rot="120000">
            <a:off x="1252838" y="3716388"/>
            <a:ext cx="4086018" cy="1039995"/>
            <a:chOff x="1251077" y="3716357"/>
            <a:chExt cx="4086018" cy="10399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E08A5C-C58E-4D8A-A099-F3B6431E173E}"/>
                </a:ext>
              </a:extLst>
            </p:cNvPr>
            <p:cNvSpPr/>
            <p:nvPr/>
          </p:nvSpPr>
          <p:spPr>
            <a:xfrm>
              <a:off x="1251077" y="3716357"/>
              <a:ext cx="4086018" cy="1039995"/>
            </a:xfrm>
            <a:prstGeom prst="rect">
              <a:avLst/>
            </a:prstGeom>
            <a:solidFill>
              <a:schemeClr val="bg1"/>
            </a:solidFill>
            <a:effectLst>
              <a:outerShdw dist="76200" dir="1800000" algn="tl" rotWithShape="0">
                <a:prstClr val="black">
                  <a:alpha val="2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GB" sz="4000" b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7C6B6D-418F-4841-B64B-40E8AE7A37A4}"/>
                </a:ext>
              </a:extLst>
            </p:cNvPr>
            <p:cNvSpPr/>
            <p:nvPr/>
          </p:nvSpPr>
          <p:spPr>
            <a:xfrm>
              <a:off x="1251077" y="3716357"/>
              <a:ext cx="1307508" cy="1039990"/>
            </a:xfrm>
            <a:prstGeom prst="rect">
              <a:avLst/>
            </a:prstGeom>
            <a:solidFill>
              <a:srgbClr val="FFD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b="1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B1130F-1641-441D-B5D1-AD0F36BCD763}"/>
                </a:ext>
              </a:extLst>
            </p:cNvPr>
            <p:cNvSpPr txBox="1"/>
            <p:nvPr/>
          </p:nvSpPr>
          <p:spPr>
            <a:xfrm>
              <a:off x="1283696" y="3779944"/>
              <a:ext cx="12716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Swiss721 BlkCn BT" panose="020B0806030502040204" pitchFamily="34" charset="0"/>
                  <a:cs typeface="Swiss721 BlkCn BT" panose="020B0806030502040204" pitchFamily="34" charset="0"/>
                </a:rPr>
                <a:t>GRŴP TIWTOR</a:t>
              </a:r>
              <a:endParaRPr lang="en-GB" sz="1600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ED400C-D8D3-4507-914B-5141C7C0C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5616" y="4414992"/>
              <a:ext cx="939099" cy="235851"/>
            </a:xfrm>
            <a:prstGeom prst="straightConnector1">
              <a:avLst/>
            </a:prstGeom>
            <a:ln w="76200">
              <a:headEnd type="none" w="med" len="sm"/>
              <a:tailEnd type="arrow" w="lg" len="med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Picture 9" descr="A pink sign with black text&#10;&#10;Description automatically generated">
            <a:extLst>
              <a:ext uri="{FF2B5EF4-FFF2-40B4-BE49-F238E27FC236}">
                <a16:creationId xmlns:a16="http://schemas.microsoft.com/office/drawing/2014/main" id="{85F546EC-2D59-EBC2-03D7-8EB97FF9EA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479">
            <a:off x="6457748" y="447535"/>
            <a:ext cx="2591367" cy="1359466"/>
          </a:xfrm>
          <a:prstGeom prst="rect">
            <a:avLst/>
          </a:prstGeom>
        </p:spPr>
      </p:pic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857950B6-FD1F-E511-1E2E-E8BBDA762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4298989" y="4371342"/>
            <a:ext cx="2335184" cy="23351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91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5"/>
    </mc:Choice>
    <mc:Fallback xmlns="">
      <p:transition spd="slow" advTm="34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716" y="90"/>
            <a:ext cx="3699164" cy="2139696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B6FE6A8-3E05-4C40-9190-B19BFD524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867" y="3128"/>
            <a:ext cx="3412160" cy="1992417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2249" y="2321994"/>
            <a:ext cx="1440180" cy="144018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03035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8315451-BA4E-4F56-BA8A-9CCCA5A0D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427620"/>
            <a:ext cx="2673479" cy="3427251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5665E03E-3504-4366-BFC7-0CDEDC63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5693" y="2445438"/>
            <a:ext cx="1193292" cy="1193292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89685" y="1464092"/>
            <a:ext cx="2583105" cy="2583105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A9A95DA0-8F7C-4AB7-B890-22075705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13129" y="1587536"/>
            <a:ext cx="2315887" cy="2315887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0345" y="-7508"/>
            <a:ext cx="2863655" cy="2955782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E2193FF3-0731-4CB1-A0ED-1F3321A42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8717" y="-7509"/>
            <a:ext cx="2725283" cy="281741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4667" y="4343743"/>
            <a:ext cx="2576264" cy="2540033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A1CCC4E2-0E38-41AA-A1C5-DBB034387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5767" y="4484841"/>
            <a:ext cx="2435166" cy="2398935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A3B90F6-E5C2-46B0-83D9-EBE5B9567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39" y="373333"/>
            <a:ext cx="938833" cy="15035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F53A02-A4FA-438A-B2D4-ED52C1A76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" y="79735"/>
            <a:ext cx="3130287" cy="2365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B0F1BF-6FCE-4318-8BA0-D5F223F7E1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" y="5439145"/>
            <a:ext cx="438913" cy="1325883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582F655-C343-401D-BA67-59114CDF69AD}"/>
              </a:ext>
            </a:extLst>
          </p:cNvPr>
          <p:cNvSpPr txBox="1">
            <a:spLocks/>
          </p:cNvSpPr>
          <p:nvPr/>
        </p:nvSpPr>
        <p:spPr>
          <a:xfrm>
            <a:off x="2792088" y="4140347"/>
            <a:ext cx="4166527" cy="10954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 kern="1200" cap="all" spc="300">
                <a:solidFill>
                  <a:srgbClr val="FD7B1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D7B17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30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/>
              <a:ea typeface="MS PGothic" pitchFamily="34" charset="-128"/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641CC1-580F-4444-AD21-538B7777B912}"/>
              </a:ext>
            </a:extLst>
          </p:cNvPr>
          <p:cNvSpPr/>
          <p:nvPr/>
        </p:nvSpPr>
        <p:spPr>
          <a:xfrm rot="21291661">
            <a:off x="1257735" y="2240347"/>
            <a:ext cx="6412379" cy="76944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dist="76200" dir="1800000" algn="t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GB" sz="4400" b="1" dirty="0" err="1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Cyfle</a:t>
            </a:r>
            <a:r>
              <a:rPr lang="en-GB" sz="4400" b="1" dirty="0">
                <a:solidFill>
                  <a:srgbClr val="141313"/>
                </a:solidFill>
                <a:latin typeface="Swiss721 BlkCn BT" panose="020B0806030502040204" pitchFamily="34" charset="0"/>
                <a:cs typeface="Swiss721 BlkCn BT" panose="020B0806030502040204" pitchFamily="34" charset="0"/>
              </a:rPr>
              <a:t> i ENNILL! 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Swiss721 BlkCn BT" panose="020B0806030502040204" pitchFamily="34" charset="0"/>
              <a:cs typeface="Swiss721 BlkCn BT" panose="020B0806030502040204" pitchFamily="34" charset="0"/>
            </a:endParaRPr>
          </a:p>
        </p:txBody>
      </p: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26FD088F-0FA4-451F-A33A-F1D9294AC1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13" y="3861276"/>
            <a:ext cx="1840141" cy="1906353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878165D7-6AD9-4EF6-A13D-5B45D8478A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546" y="3903423"/>
            <a:ext cx="1827335" cy="2969990"/>
          </a:xfrm>
          <a:prstGeom prst="rect">
            <a:avLst/>
          </a:prstGeom>
        </p:spPr>
      </p:pic>
      <p:pic>
        <p:nvPicPr>
          <p:cNvPr id="25" name="Picture 24" descr="A picture containing object&#10;&#10;Description automatically generated">
            <a:extLst>
              <a:ext uri="{FF2B5EF4-FFF2-40B4-BE49-F238E27FC236}">
                <a16:creationId xmlns:a16="http://schemas.microsoft.com/office/drawing/2014/main" id="{2A00EC16-E577-4562-AF44-2185F085D4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9" y="5819551"/>
            <a:ext cx="441961" cy="972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319B0C-72F6-4140-81A1-933F418D5E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75" y="4223881"/>
            <a:ext cx="2431580" cy="2169282"/>
          </a:xfrm>
          <a:prstGeom prst="rect">
            <a:avLst/>
          </a:prstGeom>
        </p:spPr>
      </p:pic>
      <p:pic>
        <p:nvPicPr>
          <p:cNvPr id="2" name="Picture 1" descr="A pink sign with black text&#10;&#10;Description automatically generated">
            <a:extLst>
              <a:ext uri="{FF2B5EF4-FFF2-40B4-BE49-F238E27FC236}">
                <a16:creationId xmlns:a16="http://schemas.microsoft.com/office/drawing/2014/main" id="{3F607D65-4605-04CF-AA98-428F6D3961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479">
            <a:off x="6457748" y="447535"/>
            <a:ext cx="2591367" cy="1359466"/>
          </a:xfrm>
          <a:prstGeom prst="rect">
            <a:avLst/>
          </a:prstGeom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DB6B4943-27F3-12AB-AC10-CB48154EA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rcRect l="21875" r="21875"/>
          <a:stretch>
            <a:fillRect/>
          </a:stretch>
        </p:blipFill>
        <p:spPr>
          <a:xfrm>
            <a:off x="5102628" y="3008476"/>
            <a:ext cx="2263742" cy="22637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1126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857"/>
    </mc:Choice>
    <mc:Fallback xmlns="">
      <p:transition spd="slow" advTm="2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DEA9E8D-640E-48B9-9D45-A71360E12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41" y="-13756"/>
            <a:ext cx="1673594" cy="1733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38598-32E5-4FAE-9F8A-743A914A5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537" y="4176074"/>
            <a:ext cx="3788592" cy="23654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9FD5C-40A2-4A0D-8B0E-C169EDC86B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6405" y="3016803"/>
            <a:ext cx="3087595" cy="3784269"/>
          </a:xfrm>
          <a:prstGeom prst="rect">
            <a:avLst/>
          </a:prstGeom>
        </p:spPr>
      </p:pic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A26FBCAA-7F27-A335-C069-505F1C3F21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564">
            <a:off x="2371512" y="1555906"/>
            <a:ext cx="4731258" cy="2482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120F1-3D91-4E50-9BCD-86E252E3F4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" y="79735"/>
            <a:ext cx="3130287" cy="23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8"/>
    </mc:Choice>
    <mc:Fallback xmlns="">
      <p:transition spd="slow" advTm="4225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2.2|1.7|1.9|1.6|1.9"/>
</p:tagLst>
</file>

<file path=ppt/theme/theme1.xml><?xml version="1.0" encoding="utf-8"?>
<a:theme xmlns:a="http://schemas.openxmlformats.org/drawingml/2006/main" name="2_Office Theme">
  <a:themeElements>
    <a:clrScheme name="Custom 43">
      <a:dk1>
        <a:srgbClr val="141313"/>
      </a:dk1>
      <a:lt1>
        <a:srgbClr val="FFFFFE"/>
      </a:lt1>
      <a:dk2>
        <a:srgbClr val="777877"/>
      </a:dk2>
      <a:lt2>
        <a:srgbClr val="FFFFFE"/>
      </a:lt2>
      <a:accent1>
        <a:srgbClr val="98D003"/>
      </a:accent1>
      <a:accent2>
        <a:srgbClr val="D50084"/>
      </a:accent2>
      <a:accent3>
        <a:srgbClr val="FD7B17"/>
      </a:accent3>
      <a:accent4>
        <a:srgbClr val="FFDB02"/>
      </a:accent4>
      <a:accent5>
        <a:srgbClr val="777877"/>
      </a:accent5>
      <a:accent6>
        <a:srgbClr val="B2B3B2"/>
      </a:accent6>
      <a:hlink>
        <a:srgbClr val="A1C836"/>
      </a:hlink>
      <a:folHlink>
        <a:srgbClr val="FD7B1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DCABAE9E3AF8479AE05B796CDF45DF" ma:contentTypeVersion="20" ma:contentTypeDescription="Create a new document." ma:contentTypeScope="" ma:versionID="51163525fb2799cc3cd8eddf7356626f">
  <xsd:schema xmlns:xsd="http://www.w3.org/2001/XMLSchema" xmlns:xs="http://www.w3.org/2001/XMLSchema" xmlns:p="http://schemas.microsoft.com/office/2006/metadata/properties" xmlns:ns1="http://schemas.microsoft.com/sharepoint/v3" xmlns:ns2="951b20b7-f7c8-4763-998b-ab5b0cbdf968" xmlns:ns3="75a483ea-b938-465c-bd1f-cfc79fe429ab" xmlns:ns4="79d131e3-db1c-43bc-9a48-9b992d56a0cd" targetNamespace="http://schemas.microsoft.com/office/2006/metadata/properties" ma:root="true" ma:fieldsID="42c45c9b96fcb8836bfb52b9904b349c" ns1:_="" ns2:_="" ns3:_="" ns4:_="">
    <xsd:import namespace="http://schemas.microsoft.com/sharepoint/v3"/>
    <xsd:import namespace="951b20b7-f7c8-4763-998b-ab5b0cbdf968"/>
    <xsd:import namespace="75a483ea-b938-465c-bd1f-cfc79fe429ab"/>
    <xsd:import namespace="79d131e3-db1c-43bc-9a48-9b992d56a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1b20b7-f7c8-4763-998b-ab5b0cbdf9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fcfc4416-7fd9-48d1-a119-23c3eb3c5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483ea-b938-465c-bd1f-cfc79fe42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131e3-db1c-43bc-9a48-9b992d56a0cd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15da032d-c93f-4b98-bd54-4c055f6c9d9f}" ma:internalName="TaxCatchAll" ma:showField="CatchAllData" ma:web="79d131e3-db1c-43bc-9a48-9b992d56a0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79d131e3-db1c-43bc-9a48-9b992d56a0cd" xsi:nil="true"/>
    <lcf76f155ced4ddcb4097134ff3c332f xmlns="951b20b7-f7c8-4763-998b-ab5b0cbdf968">
      <Terms xmlns="http://schemas.microsoft.com/office/infopath/2007/PartnerControls"/>
    </lcf76f155ced4ddcb4097134ff3c332f>
    <_Flow_SignoffStatus xmlns="951b20b7-f7c8-4763-998b-ab5b0cbdf9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1F6A82-8C33-4F28-A67E-F0F256ACA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1b20b7-f7c8-4763-998b-ab5b0cbdf968"/>
    <ds:schemaRef ds:uri="75a483ea-b938-465c-bd1f-cfc79fe429ab"/>
    <ds:schemaRef ds:uri="79d131e3-db1c-43bc-9a48-9b992d56a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1633D7-59A5-49C1-96A2-72AD9411A2E5}">
  <ds:schemaRefs>
    <ds:schemaRef ds:uri="75a483ea-b938-465c-bd1f-cfc79fe429ab"/>
    <ds:schemaRef ds:uri="79d131e3-db1c-43bc-9a48-9b992d56a0cd"/>
    <ds:schemaRef ds:uri="951b20b7-f7c8-4763-998b-ab5b0cbdf9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e5f8a795-f3df-4afd-bfbc-27c1dbb93c29"/>
  </ds:schemaRefs>
</ds:datastoreItem>
</file>

<file path=customXml/itemProps3.xml><?xml version="1.0" encoding="utf-8"?>
<ds:datastoreItem xmlns:ds="http://schemas.openxmlformats.org/officeDocument/2006/customXml" ds:itemID="{0F68FCBB-7DAF-44C8-B27E-F6BCFEB4C5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649</Words>
  <Application>Microsoft Office PowerPoint</Application>
  <PresentationFormat>On-screen Show (4:3)</PresentationFormat>
  <Paragraphs>68</Paragraphs>
  <Slides>8</Slides>
  <Notes>8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McHugh</dc:creator>
  <cp:lastModifiedBy>Hannah Atkins</cp:lastModifiedBy>
  <cp:revision>8</cp:revision>
  <dcterms:created xsi:type="dcterms:W3CDTF">2019-05-23T13:23:56Z</dcterms:created>
  <dcterms:modified xsi:type="dcterms:W3CDTF">2025-06-30T21:14:14Z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0x010100F0DCABAE9E3AF8479AE05B796CDF45DF</vt:lpwstr>
  </property>
  <property fmtid="{D5CDD505-2E9C-101B-9397-08002B2CF9AE}" pid="3" name="Order">
    <vt:r8>27200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