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2"/>
  </p:notesMasterIdLst>
  <p:sldIdLst>
    <p:sldId id="272" r:id="rId6"/>
    <p:sldId id="279" r:id="rId7"/>
    <p:sldId id="286" r:id="rId8"/>
    <p:sldId id="349" r:id="rId9"/>
    <p:sldId id="280" r:id="rId10"/>
    <p:sldId id="35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0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0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0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0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721"/>
    <a:srgbClr val="DF1995"/>
    <a:srgbClr val="D1338A"/>
    <a:srgbClr val="FFDC00"/>
    <a:srgbClr val="A7D500"/>
    <a:srgbClr val="F3922A"/>
    <a:srgbClr val="F29224"/>
    <a:srgbClr val="FF8F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6A30BC-2ABB-E79C-8752-E08D34AF3C82}" v="25" dt="2024-12-04T12:18:40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79150" autoAdjust="0"/>
  </p:normalViewPr>
  <p:slideViewPr>
    <p:cSldViewPr snapToGrid="0">
      <p:cViewPr varScale="1">
        <p:scale>
          <a:sx n="84" d="100"/>
          <a:sy n="84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Philpott" userId="S::sarah.philpott@livingstreets.org.uk::cdd56eaf-53b0-4fc9-bbf9-61c272176e0c" providerId="AD" clId="Web-{D86A30BC-2ABB-E79C-8752-E08D34AF3C82}"/>
    <pc:docChg chg="modSld">
      <pc:chgData name="Sarah Philpott" userId="S::sarah.philpott@livingstreets.org.uk::cdd56eaf-53b0-4fc9-bbf9-61c272176e0c" providerId="AD" clId="Web-{D86A30BC-2ABB-E79C-8752-E08D34AF3C82}" dt="2024-12-04T12:18:40.560" v="11" actId="20577"/>
      <pc:docMkLst>
        <pc:docMk/>
      </pc:docMkLst>
      <pc:sldChg chg="modSp">
        <pc:chgData name="Sarah Philpott" userId="S::sarah.philpott@livingstreets.org.uk::cdd56eaf-53b0-4fc9-bbf9-61c272176e0c" providerId="AD" clId="Web-{D86A30BC-2ABB-E79C-8752-E08D34AF3C82}" dt="2024-12-04T12:18:16.387" v="6" actId="20577"/>
        <pc:sldMkLst>
          <pc:docMk/>
          <pc:sldMk cId="1066646856" sldId="279"/>
        </pc:sldMkLst>
        <pc:spChg chg="mod">
          <ac:chgData name="Sarah Philpott" userId="S::sarah.philpott@livingstreets.org.uk::cdd56eaf-53b0-4fc9-bbf9-61c272176e0c" providerId="AD" clId="Web-{D86A30BC-2ABB-E79C-8752-E08D34AF3C82}" dt="2024-12-04T12:18:16.387" v="6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Sarah Philpott" userId="S::sarah.philpott@livingstreets.org.uk::cdd56eaf-53b0-4fc9-bbf9-61c272176e0c" providerId="AD" clId="Web-{D86A30BC-2ABB-E79C-8752-E08D34AF3C82}" dt="2024-12-04T12:18:40.560" v="11" actId="20577"/>
        <pc:sldMkLst>
          <pc:docMk/>
          <pc:sldMk cId="662477376" sldId="280"/>
        </pc:sldMkLst>
        <pc:spChg chg="mod">
          <ac:chgData name="Sarah Philpott" userId="S::sarah.philpott@livingstreets.org.uk::cdd56eaf-53b0-4fc9-bbf9-61c272176e0c" providerId="AD" clId="Web-{D86A30BC-2ABB-E79C-8752-E08D34AF3C82}" dt="2024-12-04T12:18:40.560" v="11" actId="20577"/>
          <ac:spMkLst>
            <pc:docMk/>
            <pc:sldMk cId="662477376" sldId="280"/>
            <ac:spMk id="11" creationId="{D6F8FF1B-32CA-04FD-9160-AF5353B2A86C}"/>
          </ac:spMkLst>
        </pc:spChg>
      </pc:sldChg>
    </pc:docChg>
  </pc:docChgLst>
  <pc:docChgLst>
    <pc:chgData clId="Web-{D86A30BC-2ABB-E79C-8752-E08D34AF3C82}"/>
    <pc:docChg chg="modSld">
      <pc:chgData name="" userId="" providerId="" clId="Web-{D86A30BC-2ABB-E79C-8752-E08D34AF3C82}" dt="2024-12-04T12:16:07.993" v="9" actId="20577"/>
      <pc:docMkLst>
        <pc:docMk/>
      </pc:docMkLst>
      <pc:sldChg chg="modSp">
        <pc:chgData name="" userId="" providerId="" clId="Web-{D86A30BC-2ABB-E79C-8752-E08D34AF3C82}" dt="2024-12-04T12:16:07.993" v="9" actId="20577"/>
        <pc:sldMkLst>
          <pc:docMk/>
          <pc:sldMk cId="1066646856" sldId="279"/>
        </pc:sldMkLst>
        <pc:spChg chg="mod">
          <ac:chgData name="" userId="" providerId="" clId="Web-{D86A30BC-2ABB-E79C-8752-E08D34AF3C82}" dt="2024-12-04T12:16:07.993" v="9" actId="20577"/>
          <ac:spMkLst>
            <pc:docMk/>
            <pc:sldMk cId="1066646856" sldId="279"/>
            <ac:spMk id="5" creationId="{83AB849B-D461-44BD-B269-B547711230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F619-3591-4B39-B061-27533015A16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noProof="0" dirty="0">
                <a:cs typeface="Calibri"/>
              </a:rPr>
              <a:t>NODYN I'R YSGOL: Efallai y gallai eich Llysgenhadon WOW (neu ddisgyblion eraill, e.e. Grŵp Eco) wneud y cyflwyniad hwn.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>
                <a:cs typeface="Calibri"/>
              </a:rPr>
              <a:t>NODYN I'R YSGOL: Gofynnwch i'r disgyblion restru cymaint o fanteision cerdded i'r ysgol ag y gallan nhw. Dangosir rhai enghreifftiau ar y sleid nesaf.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1">
              <a:cs typeface="Calibri"/>
            </a:endParaRPr>
          </a:p>
          <a:p>
            <a:endParaRPr lang="en-GB" sz="4000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NODYN I'R YSGOL: Gallwch chi dynnu sylw staff a disgyblion at yr adnoddau hyn a chadw llygad am ragor o wybodaeth ar bosteri, mewn llythyr i rieni/gofalwyr ac yn eich cylchlythyr/ar y cyfryngau cymdeithasol.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4FFC85-02AB-E424-B5BB-8CE8C5F7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700" y="644526"/>
            <a:ext cx="353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74" y="4848348"/>
            <a:ext cx="11041453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74" y="5536055"/>
            <a:ext cx="11041453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246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EB1E2-FEA1-461D-D791-330B45C3B434}"/>
              </a:ext>
            </a:extLst>
          </p:cNvPr>
          <p:cNvSpPr/>
          <p:nvPr userDrawn="1"/>
        </p:nvSpPr>
        <p:spPr>
          <a:xfrm>
            <a:off x="1229785" y="2417764"/>
            <a:ext cx="7793567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AB86AB-0688-EF28-8936-66FAB2E44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867" y="2241550"/>
            <a:ext cx="220768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2.png">
            <a:extLst>
              <a:ext uri="{FF2B5EF4-FFF2-40B4-BE49-F238E27FC236}">
                <a16:creationId xmlns:a16="http://schemas.microsoft.com/office/drawing/2014/main" id="{5ADB7DFB-BA8A-B754-A1D4-453ABB5E1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0634" y="5270500"/>
            <a:ext cx="1079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8.png">
            <a:extLst>
              <a:ext uri="{FF2B5EF4-FFF2-40B4-BE49-F238E27FC236}">
                <a16:creationId xmlns:a16="http://schemas.microsoft.com/office/drawing/2014/main" id="{7EC1CE4B-F0A6-07E4-47C4-61B7EDA26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634" y="3700464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9.png">
            <a:extLst>
              <a:ext uri="{FF2B5EF4-FFF2-40B4-BE49-F238E27FC236}">
                <a16:creationId xmlns:a16="http://schemas.microsoft.com/office/drawing/2014/main" id="{AC055DBE-CDDB-8246-3807-C0A5A86FF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7934" y="604839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99" y="2684055"/>
            <a:ext cx="7292220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302004"/>
            <a:ext cx="7292219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49400" y="4584701"/>
            <a:ext cx="7063317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931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703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D6A24F0-BF05-E10C-9E3E-85254C05F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334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4712E-3E43-57AA-ED40-03F431FE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773113"/>
            <a:ext cx="8453967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84BB-4538-0E0C-EC79-D4EB90FD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01" y="2381250"/>
            <a:ext cx="8453967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3964F-1706-EBCC-AAF4-1DE632DEFD1F}"/>
              </a:ext>
            </a:extLst>
          </p:cNvPr>
          <p:cNvSpPr/>
          <p:nvPr userDrawn="1"/>
        </p:nvSpPr>
        <p:spPr>
          <a:xfrm>
            <a:off x="10242552" y="0"/>
            <a:ext cx="194944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FA647A-99A2-E1C9-CC1F-E463D239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hildren walking&#10;&#10;Description automatically generated">
            <a:extLst>
              <a:ext uri="{FF2B5EF4-FFF2-40B4-BE49-F238E27FC236}">
                <a16:creationId xmlns:a16="http://schemas.microsoft.com/office/drawing/2014/main" id="{628D978F-4500-151D-20FC-9B58B1BFA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8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5" y="195238"/>
            <a:ext cx="10047566" cy="1325563"/>
          </a:xfrm>
          <a:effectLst/>
        </p:spPr>
        <p:txBody>
          <a:bodyPr>
            <a:noAutofit/>
          </a:bodyPr>
          <a:lstStyle/>
          <a:p>
            <a:pPr>
              <a:defRPr b="0" i="0"/>
            </a:pPr>
            <a:r>
              <a:rPr lang="1106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Gadewch i ni gyrraedd brig y bwrdd arwain!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516756"/>
            <a:ext cx="9830513" cy="4869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Beth? </a:t>
            </a:r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Rydyn ni'n cystadlu yn erbyn ysgolion eraill yn ein hardal leol a ledled Cymru drwy deithio'n llesol i'r ysgol i gyrraedd brig bwrdd arwain Deg Uchaf Haf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Pryd? </a:t>
            </a:r>
          </a:p>
          <a:p>
            <a:pPr marL="0" indent="0">
              <a:buNone/>
              <a:defRPr b="0" i="0"/>
            </a:pPr>
            <a:r>
              <a:rPr lang="en-GB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Mawr </a:t>
            </a:r>
            <a:r>
              <a:rPr lang="en-GB" sz="1800" dirty="0" err="1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gydol</a:t>
            </a:r>
            <a:r>
              <a:rPr lang="en-GB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 mis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Hydref!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/>
                <a:cs typeface="Swiss721 BT" panose="020B0504020202020204" pitchFamily="34" charset="0"/>
              </a:rPr>
              <a:t>Sut?</a:t>
            </a:r>
            <a:endParaRPr lang="1106" dirty="0"/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Cerdded/troelli, seiclo, sgwtera neu barcio a cherdded i'r ysgol gymaint â phosibl </a:t>
            </a:r>
            <a:r>
              <a:rPr lang="1106" sz="1800" dirty="0" err="1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yn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 </a:t>
            </a:r>
            <a:r>
              <a:rPr lang="1106" sz="1800" dirty="0" err="1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ystod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 mis </a:t>
            </a:r>
            <a:r>
              <a:rPr lang="en-GB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Hydref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, </a:t>
            </a:r>
            <a:r>
              <a:rPr lang="1106" sz="1800" dirty="0" err="1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gan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 gofio cofnodi eich holl deithiau i'r ysgol ar Draciwr Teithio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Pam? </a:t>
            </a:r>
          </a:p>
          <a:p>
            <a:pPr marL="0" indent="0"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Mae llawer o fanteision i gerdded i'r ysgol, </a:t>
            </a:r>
            <a:r>
              <a:rPr lang="1106" sz="1800" b="1" dirty="0">
                <a:latin typeface="Swiss721 BT" panose="020B0504020202020204" pitchFamily="34" charset="0"/>
                <a:cs typeface="Swiss721 BT" panose="020B0504020202020204" pitchFamily="34" charset="0"/>
              </a:rPr>
              <a:t>allwch chi feddwl am rai? </a:t>
            </a:r>
            <a:r>
              <a:rPr lang="1106" sz="1800" b="0" dirty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D713D6-A5BD-6607-B9E5-403597745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5244" y="262631"/>
            <a:ext cx="1130935" cy="12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A7A1E4-39F6-BFCF-A670-855C2C9E5D77}"/>
              </a:ext>
            </a:extLst>
          </p:cNvPr>
          <p:cNvSpPr/>
          <p:nvPr/>
        </p:nvSpPr>
        <p:spPr>
          <a:xfrm>
            <a:off x="7326489" y="3872090"/>
            <a:ext cx="4599051" cy="264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01" y="225794"/>
            <a:ext cx="9897723" cy="1325563"/>
          </a:xfrm>
        </p:spPr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sz="60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Gawsoch chi unrhyw un o'r rhain? </a:t>
            </a:r>
            <a:endParaRPr lang="en-US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6" y="1428338"/>
            <a:ext cx="6281302" cy="509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000" b="1">
              <a:solidFill>
                <a:srgbClr val="FF0000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5CF9D-BFDC-45B2-9A82-791CD7B27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62" y="2330259"/>
            <a:ext cx="1171670" cy="11716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73EAA6-1E93-4C9B-A405-00C262333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32" y="1594941"/>
            <a:ext cx="1251896" cy="1251896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4A79F8-7361-4829-84A2-50E7B0119E3C}"/>
              </a:ext>
            </a:extLst>
          </p:cNvPr>
          <p:cNvSpPr txBox="1"/>
          <p:nvPr/>
        </p:nvSpPr>
        <p:spPr>
          <a:xfrm>
            <a:off x="536823" y="1509071"/>
            <a:ext cx="6281302" cy="486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gwella iechyd corfforol a meddyliol.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diogelu'r amgylchedd, gan gynnwys ansawdd yr aer o gwmpas ein hysgol.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lleihau tagfeydd y tu allan i giât yr ysgol ac yn gwella diogelwch. 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sgwrsio gyda ffrindiau a theulu.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archwilio eich llwybr i'r ysgol a gweld byd natur o'ch cwmpas! </a:t>
            </a:r>
          </a:p>
          <a:p>
            <a:pPr>
              <a:lnSpc>
                <a:spcPct val="150000"/>
              </a:lnSpc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9" name="Picture 8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6F9B6922-3B3B-FAE9-9CA9-2BF0743D3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18" y="3872090"/>
            <a:ext cx="5308282" cy="29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DD408-0999-E082-91F6-304A557A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556" y="63660"/>
            <a:ext cx="6054333" cy="102308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kern="1200" cap="none">
                <a:solidFill>
                  <a:srgbClr val="D50084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79388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358775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536575" indent="-17780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8000">
                <a:solidFill>
                  <a:schemeClr val="bg1"/>
                </a:solidFill>
                <a:latin typeface="Swiss721 BlkCn BT" panose="020B0806030502040204" pitchFamily="34" charset="0"/>
                <a:ea typeface="MS PGothic"/>
                <a:cs typeface="Swiss721 BlkCn BT" panose="020B0806030502040204" pitchFamily="34" charset="0"/>
              </a:rPr>
              <a:t>ADNODDAU</a:t>
            </a:r>
            <a:endParaRPr lang="en-GB" altLang="en-US" sz="800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38400-D79D-973B-1C4E-5EE726FBFCCE}"/>
              </a:ext>
            </a:extLst>
          </p:cNvPr>
          <p:cNvSpPr txBox="1"/>
          <p:nvPr/>
        </p:nvSpPr>
        <p:spPr>
          <a:xfrm>
            <a:off x="460085" y="2747009"/>
            <a:ext cx="4926878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Canllaw ymgysylltu i athrawon a Llysgenhadon WOW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Deunydd y gellir ei rannu ar y cyfryngau cymdeithasol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Poster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Llythyr i rieni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Tystysgrifau  </a:t>
            </a:r>
            <a:endParaRPr lang="1106" sz="2400" dirty="0">
              <a:solidFill>
                <a:srgbClr val="141313"/>
              </a:solidFill>
              <a:latin typeface="Swiss721 BT" panose="020B0504020202020204" pitchFamily="34" charset="0"/>
              <a:ea typeface="MS PGothic" pitchFamily="34" charset="-128"/>
              <a:cs typeface="Swiss721 BT" panose="020B05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2C76E4-DE13-78F5-4011-A2DCE020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5" y="6268352"/>
            <a:ext cx="5821895" cy="4159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1800" dirty="0">
                <a:solidFill>
                  <a:schemeClr val="bg1"/>
                </a:solidFill>
                <a:latin typeface="Swiss721 BT" panose="020B0504020202020204" pitchFamily="34" charset="0"/>
                <a:ea typeface="MS PGothic"/>
                <a:cs typeface="Swiss721 BT" panose="020B0504020202020204" pitchFamily="34" charset="0"/>
              </a:rPr>
              <a:t>livingstreets.org.uk/wowtopten</a:t>
            </a:r>
            <a:endParaRPr lang="en-GB" altLang="en-US" sz="1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AA9A-F016-8C38-67B4-C5D02BB3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93" y="1333578"/>
            <a:ext cx="2514729" cy="35498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E75EE-B1DF-FDAD-E741-72ADDD49D7EF}"/>
              </a:ext>
            </a:extLst>
          </p:cNvPr>
          <p:cNvSpPr/>
          <p:nvPr/>
        </p:nvSpPr>
        <p:spPr>
          <a:xfrm>
            <a:off x="460085" y="173723"/>
            <a:ext cx="4562078" cy="257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5" name="Picture 4" descr="A green and yellow sign with black text&#10;&#10;Description automatically generated">
            <a:extLst>
              <a:ext uri="{FF2B5EF4-FFF2-40B4-BE49-F238E27FC236}">
                <a16:creationId xmlns:a16="http://schemas.microsoft.com/office/drawing/2014/main" id="{87F8C798-49AF-7832-F72E-3C50FECE1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5" y="173723"/>
            <a:ext cx="4710218" cy="2573286"/>
          </a:xfrm>
          <a:prstGeom prst="rect">
            <a:avLst/>
          </a:prstGeom>
        </p:spPr>
      </p:pic>
      <p:pic>
        <p:nvPicPr>
          <p:cNvPr id="15" name="Picture 14" descr="A cartoon of kids walking&#10;&#10;Description automatically generated">
            <a:extLst>
              <a:ext uri="{FF2B5EF4-FFF2-40B4-BE49-F238E27FC236}">
                <a16:creationId xmlns:a16="http://schemas.microsoft.com/office/drawing/2014/main" id="{31F7CB9A-7EBA-C231-8251-3552CAADB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40" y="4868566"/>
            <a:ext cx="3453745" cy="1989434"/>
          </a:xfrm>
          <a:prstGeom prst="rect">
            <a:avLst/>
          </a:prstGeom>
        </p:spPr>
      </p:pic>
      <p:pic>
        <p:nvPicPr>
          <p:cNvPr id="4" name="Picture 3" descr="A poster of a group of children walking&#10;&#10;Description automatically generated">
            <a:extLst>
              <a:ext uri="{FF2B5EF4-FFF2-40B4-BE49-F238E27FC236}">
                <a16:creationId xmlns:a16="http://schemas.microsoft.com/office/drawing/2014/main" id="{A0054A29-7253-A4A0-7650-7A8F759C4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86" y="1312793"/>
            <a:ext cx="2514729" cy="35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212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63" y="108851"/>
            <a:ext cx="6000759" cy="1325563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65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Felly, cofiwch... </a:t>
            </a:r>
            <a:endParaRPr lang="en-GB" sz="650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137" y="122179"/>
            <a:ext cx="996816" cy="14709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9D59A7-8E78-4350-9E99-CD2B72252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81" y="2439395"/>
            <a:ext cx="1073072" cy="1073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800103" y="3429000"/>
            <a:ext cx="9289295" cy="417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Mae parcio a cherdded yn golygu parcio'r car</a:t>
            </a:r>
            <a:r>
              <a:rPr lang="1106" sz="2400" b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4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ddeg munud i ffwrdd o'r ysgol a cherdded gweddill y</a:t>
            </a:r>
            <a:r>
              <a:rPr lang="1106" sz="2400" b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4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daith.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Cofnodwch eich taith i'r ysgol ar y Traciwr Teithio bob dydd. </a:t>
            </a:r>
          </a:p>
          <a:p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Po fwyaf o deithiau rydyn ni'n eu cofnodi ar y Traciwr Teithio, a pho fwyaf o deithiau llesol rydyn ni'n eu gwneud i'r ysgol, y gorau fydd ein siawns o symud i fyny'r bwrdd arwain!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88EF3F1-6619-4C7F-9607-3A663D86C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98" y="4120377"/>
            <a:ext cx="1073072" cy="10730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256A4F6-FD12-4F69-AA0C-7009A76ADA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77" y="5631298"/>
            <a:ext cx="1104523" cy="1104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F1B-32CA-04FD-9160-AF5353B2A86C}"/>
              </a:ext>
            </a:extLst>
          </p:cNvPr>
          <p:cNvSpPr txBox="1"/>
          <p:nvPr/>
        </p:nvSpPr>
        <p:spPr>
          <a:xfrm>
            <a:off x="5001390" y="1301116"/>
            <a:ext cx="564740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D1338A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Ceisiwch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gerdded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/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troelli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,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seiclo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,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sgwtera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 neu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barcio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 a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cherdded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gymaint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 â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phosibl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 </a:t>
            </a:r>
            <a:r>
              <a:rPr lang="1106" sz="2400" b="1">
                <a:latin typeface="Swiss721 BT"/>
                <a:cs typeface="Swiss721 BT" panose="020B0504020202020204" pitchFamily="34" charset="0"/>
              </a:rPr>
              <a:t>trwy gydol mis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 </a:t>
            </a:r>
            <a:r>
              <a:rPr lang="en-GB" sz="2400" b="1" dirty="0">
                <a:latin typeface="Swiss721 BT"/>
                <a:cs typeface="Swiss721 BT" panose="020B0504020202020204" pitchFamily="34" charset="0"/>
              </a:rPr>
              <a:t>Hydref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.</a:t>
            </a:r>
            <a:r>
              <a:rPr lang="1106" sz="2400" b="0" dirty="0">
                <a:latin typeface="Swiss721 BT"/>
                <a:cs typeface="Swiss721 BT" panose="020B0504020202020204" pitchFamily="34" charset="0"/>
              </a:rPr>
              <a:t> </a:t>
            </a:r>
            <a:endParaRPr lang="1106" sz="2400" b="1" dirty="0">
              <a:latin typeface="Swiss721 BT"/>
              <a:cs typeface="Swiss721 BT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C1BA-AE2A-09C0-4B08-331F42C653A5}"/>
              </a:ext>
            </a:extLst>
          </p:cNvPr>
          <p:cNvSpPr/>
          <p:nvPr/>
        </p:nvSpPr>
        <p:spPr>
          <a:xfrm>
            <a:off x="209688" y="122179"/>
            <a:ext cx="4537944" cy="247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8" name="Picture 7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ADD21A40-20C4-FDC2-4225-3675B72B24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4"/>
            <a:ext cx="4807875" cy="29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D4390-0437-BDB6-FF64-DBDFDD2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3" y="373791"/>
            <a:ext cx="9514151" cy="663969"/>
          </a:xfrm>
        </p:spPr>
        <p:txBody>
          <a:bodyPr>
            <a:noAutofit/>
          </a:bodyPr>
          <a:lstStyle/>
          <a:p>
            <a:pPr algn="ctr">
              <a:defRPr b="0" i="0"/>
            </a:pPr>
            <a:r>
              <a:rPr lang="1106" sz="720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Pob Lwc!</a:t>
            </a:r>
            <a:endParaRPr lang="en-GB" sz="720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6" name="Picture 5" descr="A group of children walking&#10;&#10;Description automatically generated">
            <a:extLst>
              <a:ext uri="{FF2B5EF4-FFF2-40B4-BE49-F238E27FC236}">
                <a16:creationId xmlns:a16="http://schemas.microsoft.com/office/drawing/2014/main" id="{45CE3033-9536-779A-C530-47AB6319B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12" y="1471070"/>
            <a:ext cx="9594524" cy="501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62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a483ea-b938-465c-bd1f-cfc79fe429ab">
      <UserInfo>
        <DisplayName>Vicky Spencer</DisplayName>
        <AccountId>386</AccountId>
        <AccountType/>
      </UserInfo>
    </SharedWithUsers>
    <_ip_UnifiedCompliancePolicyUIAction xmlns="http://schemas.microsoft.com/sharepoint/v3" xsi:nil="true"/>
    <TaxCatchAll xmlns="79d131e3-db1c-43bc-9a48-9b992d56a0cd" xsi:nil="true"/>
    <_ip_UnifiedCompliancePolicyProperties xmlns="http://schemas.microsoft.com/sharepoint/v3" xsi:nil="true"/>
    <lcf76f155ced4ddcb4097134ff3c332f xmlns="951b20b7-f7c8-4763-998b-ab5b0cbdf968">
      <Terms xmlns="http://schemas.microsoft.com/office/infopath/2007/PartnerControls"/>
    </lcf76f155ced4ddcb4097134ff3c332f>
    <_Flow_SignoffStatus xmlns="951b20b7-f7c8-4763-998b-ab5b0cbdf9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ABAE9E3AF8479AE05B796CDF45DF" ma:contentTypeVersion="21" ma:contentTypeDescription="Create a new document." ma:contentTypeScope="" ma:versionID="5b669b22aca2c15b05f9e29218e3d0be">
  <xsd:schema xmlns:xsd="http://www.w3.org/2001/XMLSchema" xmlns:xs="http://www.w3.org/2001/XMLSchema" xmlns:p="http://schemas.microsoft.com/office/2006/metadata/properties" xmlns:ns1="http://schemas.microsoft.com/sharepoint/v3" xmlns:ns2="951b20b7-f7c8-4763-998b-ab5b0cbdf968" xmlns:ns3="75a483ea-b938-465c-bd1f-cfc79fe429ab" xmlns:ns4="79d131e3-db1c-43bc-9a48-9b992d56a0cd" targetNamespace="http://schemas.microsoft.com/office/2006/metadata/properties" ma:root="true" ma:fieldsID="6089997c31442fe82563e392e0062866" ns1:_="" ns2:_="" ns3:_="" ns4:_="">
    <xsd:import namespace="http://schemas.microsoft.com/sharepoint/v3"/>
    <xsd:import namespace="951b20b7-f7c8-4763-998b-ab5b0cbdf968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20b7-f7c8-4763-998b-ab5b0cbd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7D2F84-9DAD-4C24-88E5-4DE5FEF700A8}">
  <ds:schemaRefs>
    <ds:schemaRef ds:uri="http://purl.org/dc/dcmitype/"/>
    <ds:schemaRef ds:uri="http://schemas.openxmlformats.org/package/2006/metadata/core-properties"/>
    <ds:schemaRef ds:uri="http://purl.org/dc/terms/"/>
    <ds:schemaRef ds:uri="75a483ea-b938-465c-bd1f-cfc79fe429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1b20b7-f7c8-4763-998b-ab5b0cbdf968"/>
    <ds:schemaRef ds:uri="http://www.w3.org/XML/1998/namespace"/>
    <ds:schemaRef ds:uri="http://schemas.microsoft.com/sharepoint/v3"/>
    <ds:schemaRef ds:uri="79d131e3-db1c-43bc-9a48-9b992d56a0cd"/>
    <ds:schemaRef ds:uri="fe805cfc-a9a4-475d-b577-3eab5da6d1ff"/>
  </ds:schemaRefs>
</ds:datastoreItem>
</file>

<file path=customXml/itemProps2.xml><?xml version="1.0" encoding="utf-8"?>
<ds:datastoreItem xmlns:ds="http://schemas.openxmlformats.org/officeDocument/2006/customXml" ds:itemID="{732F58B6-0AA0-41E8-9ECD-C7CBA9EC89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1b20b7-f7c8-4763-998b-ab5b0cbdf968"/>
    <ds:schemaRef ds:uri="75a483ea-b938-465c-bd1f-cfc79fe429ab"/>
    <ds:schemaRef ds:uri="79d131e3-db1c-43bc-9a48-9b992d56a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406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Gadewch i ni gyrraedd brig y bwrdd arwain! </vt:lpstr>
      <vt:lpstr>Gawsoch chi unrhyw un o'r rhain? </vt:lpstr>
      <vt:lpstr>PowerPoint Presentation</vt:lpstr>
      <vt:lpstr>Felly, cofiwch... </vt:lpstr>
      <vt:lpstr>Pob Lwc!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Francesca Marzullo</dc:creator>
  <cp:lastModifiedBy>Sarah Philpott</cp:lastModifiedBy>
  <cp:revision>100</cp:revision>
  <dcterms:created xsi:type="dcterms:W3CDTF">2020-01-07T11:14:38Z</dcterms:created>
  <dcterms:modified xsi:type="dcterms:W3CDTF">2024-12-04T12:18:42Z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